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0" r:id="rId3"/>
    <p:sldId id="267" r:id="rId4"/>
    <p:sldId id="262" r:id="rId5"/>
    <p:sldId id="270" r:id="rId6"/>
    <p:sldId id="263" r:id="rId7"/>
    <p:sldId id="264" r:id="rId8"/>
    <p:sldId id="266" r:id="rId9"/>
    <p:sldId id="265" r:id="rId10"/>
    <p:sldId id="269" r:id="rId11"/>
    <p:sldId id="268" r:id="rId12"/>
    <p:sldId id="261"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F95"/>
    <a:srgbClr val="FCA225"/>
    <a:srgbClr val="0066A4"/>
    <a:srgbClr val="838A91"/>
    <a:srgbClr val="142444"/>
    <a:srgbClr val="1244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44" autoAdjust="0"/>
  </p:normalViewPr>
  <p:slideViewPr>
    <p:cSldViewPr snapToGrid="0" snapToObjects="1">
      <p:cViewPr varScale="1">
        <p:scale>
          <a:sx n="65" d="100"/>
          <a:sy n="65" d="100"/>
        </p:scale>
        <p:origin x="13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800"/>
              <a:t>Median Total Income by Admission Category, 2019, Northern Ontario LIPs</a:t>
            </a:r>
          </a:p>
        </c:rich>
      </c:tx>
      <c:layout>
        <c:manualLayout>
          <c:xMode val="edge"/>
          <c:yMode val="edge"/>
          <c:x val="0.10432689601584547"/>
          <c:y val="1.7427762837880181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0622554447307496"/>
          <c:y val="0.17997508486327193"/>
          <c:w val="0.87138260160964887"/>
          <c:h val="0.57286973233443261"/>
        </c:manualLayout>
      </c:layout>
      <c:barChart>
        <c:barDir val="col"/>
        <c:grouping val="clustered"/>
        <c:varyColors val="0"/>
        <c:ser>
          <c:idx val="0"/>
          <c:order val="0"/>
          <c:tx>
            <c:strRef>
              <c:f>'Total Inc Admiss'!$A$5</c:f>
              <c:strCache>
                <c:ptCount val="1"/>
                <c:pt idx="0">
                  <c:v>     Immigrant sponsored by family</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1A64-45D6-A6DA-FB6081689DA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Inc Admiss'!$C$3:$F$3</c:f>
              <c:strCache>
                <c:ptCount val="4"/>
                <c:pt idx="0">
                  <c:v>Northwestern LIP</c:v>
                </c:pt>
                <c:pt idx="1">
                  <c:v>Sault Ste. Marie LIP</c:v>
                </c:pt>
                <c:pt idx="2">
                  <c:v>Greater Sudbury LIP</c:v>
                </c:pt>
                <c:pt idx="3">
                  <c:v>Timmins LIP</c:v>
                </c:pt>
              </c:strCache>
              <c:extLst/>
            </c:strRef>
          </c:cat>
          <c:val>
            <c:numRef>
              <c:f>'Total Inc Admiss'!$C$5:$F$5</c:f>
              <c:numCache>
                <c:formatCode>_("$"* #,##0_);_("$"* \(#,##0\);_("$"* "-"??_);_(@_)</c:formatCode>
                <c:ptCount val="4"/>
                <c:pt idx="0">
                  <c:v>27100</c:v>
                </c:pt>
                <c:pt idx="1">
                  <c:v>29900</c:v>
                </c:pt>
                <c:pt idx="2">
                  <c:v>27400</c:v>
                </c:pt>
                <c:pt idx="3">
                  <c:v>0</c:v>
                </c:pt>
              </c:numCache>
              <c:extLst/>
            </c:numRef>
          </c:val>
          <c:extLst>
            <c:ext xmlns:c16="http://schemas.microsoft.com/office/drawing/2014/chart" uri="{C3380CC4-5D6E-409C-BE32-E72D297353CC}">
              <c16:uniqueId val="{00000001-1A64-45D6-A6DA-FB6081689DA8}"/>
            </c:ext>
          </c:extLst>
        </c:ser>
        <c:ser>
          <c:idx val="1"/>
          <c:order val="1"/>
          <c:tx>
            <c:strRef>
              <c:f>'Total Inc Admiss'!$A$6</c:f>
              <c:strCache>
                <c:ptCount val="1"/>
                <c:pt idx="0">
                  <c:v>     Economic Immigrant, principal applicant</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1A64-45D6-A6DA-FB6081689DA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Inc Admiss'!$C$3:$F$3</c:f>
              <c:strCache>
                <c:ptCount val="4"/>
                <c:pt idx="0">
                  <c:v>Northwestern LIP</c:v>
                </c:pt>
                <c:pt idx="1">
                  <c:v>Sault Ste. Marie LIP</c:v>
                </c:pt>
                <c:pt idx="2">
                  <c:v>Greater Sudbury LIP</c:v>
                </c:pt>
                <c:pt idx="3">
                  <c:v>Timmins LIP</c:v>
                </c:pt>
              </c:strCache>
              <c:extLst/>
            </c:strRef>
          </c:cat>
          <c:val>
            <c:numRef>
              <c:f>'Total Inc Admiss'!$C$6:$F$6</c:f>
              <c:numCache>
                <c:formatCode>_("$"* #,##0_);_("$"* \(#,##0\);_("$"* "-"??_);_(@_)</c:formatCode>
                <c:ptCount val="4"/>
                <c:pt idx="0">
                  <c:v>61100</c:v>
                </c:pt>
                <c:pt idx="1">
                  <c:v>0</c:v>
                </c:pt>
                <c:pt idx="2">
                  <c:v>70800</c:v>
                </c:pt>
                <c:pt idx="3">
                  <c:v>60800</c:v>
                </c:pt>
              </c:numCache>
              <c:extLst/>
            </c:numRef>
          </c:val>
          <c:extLst>
            <c:ext xmlns:c16="http://schemas.microsoft.com/office/drawing/2014/chart" uri="{C3380CC4-5D6E-409C-BE32-E72D297353CC}">
              <c16:uniqueId val="{00000003-1A64-45D6-A6DA-FB6081689DA8}"/>
            </c:ext>
          </c:extLst>
        </c:ser>
        <c:ser>
          <c:idx val="2"/>
          <c:order val="2"/>
          <c:tx>
            <c:strRef>
              <c:f>'Total Inc Admiss'!$A$7</c:f>
              <c:strCache>
                <c:ptCount val="1"/>
                <c:pt idx="0">
                  <c:v>     Economic Immigrant, spouse and dependent</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1A64-45D6-A6DA-FB6081689DA8}"/>
                </c:ext>
              </c:extLst>
            </c:dLbl>
            <c:dLbl>
              <c:idx val="3"/>
              <c:delete val="1"/>
              <c:extLst>
                <c:ext xmlns:c15="http://schemas.microsoft.com/office/drawing/2012/chart" uri="{CE6537A1-D6FC-4f65-9D91-7224C49458BB}"/>
                <c:ext xmlns:c16="http://schemas.microsoft.com/office/drawing/2014/chart" uri="{C3380CC4-5D6E-409C-BE32-E72D297353CC}">
                  <c16:uniqueId val="{00000005-1A64-45D6-A6DA-FB6081689DA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Inc Admiss'!$C$3:$F$3</c:f>
              <c:strCache>
                <c:ptCount val="4"/>
                <c:pt idx="0">
                  <c:v>Northwestern LIP</c:v>
                </c:pt>
                <c:pt idx="1">
                  <c:v>Sault Ste. Marie LIP</c:v>
                </c:pt>
                <c:pt idx="2">
                  <c:v>Greater Sudbury LIP</c:v>
                </c:pt>
                <c:pt idx="3">
                  <c:v>Timmins LIP</c:v>
                </c:pt>
              </c:strCache>
              <c:extLst/>
            </c:strRef>
          </c:cat>
          <c:val>
            <c:numRef>
              <c:f>'Total Inc Admiss'!$C$7:$F$7</c:f>
              <c:numCache>
                <c:formatCode>_("$"* #,##0_);_("$"* \(#,##0\);_("$"* "-"??_);_(@_)</c:formatCode>
                <c:ptCount val="4"/>
                <c:pt idx="0">
                  <c:v>33800</c:v>
                </c:pt>
                <c:pt idx="1">
                  <c:v>0</c:v>
                </c:pt>
                <c:pt idx="2">
                  <c:v>32800</c:v>
                </c:pt>
                <c:pt idx="3">
                  <c:v>0</c:v>
                </c:pt>
              </c:numCache>
              <c:extLst/>
            </c:numRef>
          </c:val>
          <c:extLst>
            <c:ext xmlns:c16="http://schemas.microsoft.com/office/drawing/2014/chart" uri="{C3380CC4-5D6E-409C-BE32-E72D297353CC}">
              <c16:uniqueId val="{00000006-1A64-45D6-A6DA-FB6081689DA8}"/>
            </c:ext>
          </c:extLst>
        </c:ser>
        <c:ser>
          <c:idx val="3"/>
          <c:order val="3"/>
          <c:tx>
            <c:strRef>
              <c:f>'Total Inc Admiss'!$A$8</c:f>
              <c:strCache>
                <c:ptCount val="1"/>
                <c:pt idx="0">
                  <c:v>     Refugee</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1A64-45D6-A6DA-FB6081689DA8}"/>
                </c:ext>
              </c:extLst>
            </c:dLbl>
            <c:dLbl>
              <c:idx val="3"/>
              <c:delete val="1"/>
              <c:extLst>
                <c:ext xmlns:c15="http://schemas.microsoft.com/office/drawing/2012/chart" uri="{CE6537A1-D6FC-4f65-9D91-7224C49458BB}"/>
                <c:ext xmlns:c16="http://schemas.microsoft.com/office/drawing/2014/chart" uri="{C3380CC4-5D6E-409C-BE32-E72D297353CC}">
                  <c16:uniqueId val="{00000008-1A64-45D6-A6DA-FB6081689DA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Inc Admiss'!$C$3:$F$3</c:f>
              <c:strCache>
                <c:ptCount val="4"/>
                <c:pt idx="0">
                  <c:v>Northwestern LIP</c:v>
                </c:pt>
                <c:pt idx="1">
                  <c:v>Sault Ste. Marie LIP</c:v>
                </c:pt>
                <c:pt idx="2">
                  <c:v>Greater Sudbury LIP</c:v>
                </c:pt>
                <c:pt idx="3">
                  <c:v>Timmins LIP</c:v>
                </c:pt>
              </c:strCache>
              <c:extLst/>
            </c:strRef>
          </c:cat>
          <c:val>
            <c:numRef>
              <c:f>'Total Inc Admiss'!$C$8:$F$8</c:f>
              <c:numCache>
                <c:formatCode>_("$"* #,##0_);_("$"* \(#,##0\);_("$"* "-"??_);_(@_)</c:formatCode>
                <c:ptCount val="4"/>
                <c:pt idx="0">
                  <c:v>25300</c:v>
                </c:pt>
                <c:pt idx="1">
                  <c:v>22700</c:v>
                </c:pt>
                <c:pt idx="2">
                  <c:v>0</c:v>
                </c:pt>
                <c:pt idx="3">
                  <c:v>0</c:v>
                </c:pt>
              </c:numCache>
              <c:extLst/>
            </c:numRef>
          </c:val>
          <c:extLst>
            <c:ext xmlns:c16="http://schemas.microsoft.com/office/drawing/2014/chart" uri="{C3380CC4-5D6E-409C-BE32-E72D297353CC}">
              <c16:uniqueId val="{00000009-1A64-45D6-A6DA-FB6081689DA8}"/>
            </c:ext>
          </c:extLst>
        </c:ser>
        <c:ser>
          <c:idx val="4"/>
          <c:order val="4"/>
          <c:tx>
            <c:strRef>
              <c:f>'Total Inc Admiss'!$A$9</c:f>
              <c:strCache>
                <c:ptCount val="1"/>
                <c:pt idx="0">
                  <c:v>     Other immigrant</c:v>
                </c:pt>
              </c:strCache>
            </c:strRef>
          </c:tx>
          <c:spPr>
            <a:solidFill>
              <a:schemeClr val="accent5"/>
            </a:solidFill>
            <a:ln>
              <a:noFill/>
            </a:ln>
            <a:effectLst/>
          </c:spPr>
          <c:invertIfNegative val="0"/>
          <c:dLbls>
            <c:delete val="1"/>
          </c:dLbls>
          <c:cat>
            <c:strRef>
              <c:f>'Total Inc Admiss'!$C$3:$F$3</c:f>
              <c:strCache>
                <c:ptCount val="4"/>
                <c:pt idx="0">
                  <c:v>Northwestern LIP</c:v>
                </c:pt>
                <c:pt idx="1">
                  <c:v>Sault Ste. Marie LIP</c:v>
                </c:pt>
                <c:pt idx="2">
                  <c:v>Greater Sudbury LIP</c:v>
                </c:pt>
                <c:pt idx="3">
                  <c:v>Timmins LIP</c:v>
                </c:pt>
              </c:strCache>
              <c:extLst/>
            </c:strRef>
          </c:cat>
          <c:val>
            <c:numRef>
              <c:f>'Total Inc Admiss'!$C$9:$F$9</c:f>
              <c:numCache>
                <c:formatCode>_("$"* #,##0_);_("$"* \(#,##0\);_("$"* "-"??_);_(@_)</c:formatCode>
                <c:ptCount val="4"/>
                <c:pt idx="0">
                  <c:v>0</c:v>
                </c:pt>
                <c:pt idx="1">
                  <c:v>0</c:v>
                </c:pt>
                <c:pt idx="2">
                  <c:v>0</c:v>
                </c:pt>
                <c:pt idx="3">
                  <c:v>0</c:v>
                </c:pt>
              </c:numCache>
              <c:extLst/>
            </c:numRef>
          </c:val>
          <c:extLst>
            <c:ext xmlns:c16="http://schemas.microsoft.com/office/drawing/2014/chart" uri="{C3380CC4-5D6E-409C-BE32-E72D297353CC}">
              <c16:uniqueId val="{0000000E-1A64-45D6-A6DA-FB6081689DA8}"/>
            </c:ext>
          </c:extLst>
        </c:ser>
        <c:dLbls>
          <c:dLblPos val="outEnd"/>
          <c:showLegendKey val="0"/>
          <c:showVal val="1"/>
          <c:showCatName val="0"/>
          <c:showSerName val="0"/>
          <c:showPercent val="0"/>
          <c:showBubbleSize val="0"/>
        </c:dLbls>
        <c:gapWidth val="219"/>
        <c:overlap val="-27"/>
        <c:axId val="1357808719"/>
        <c:axId val="1357802479"/>
      </c:barChart>
      <c:catAx>
        <c:axId val="135780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7802479"/>
        <c:crosses val="autoZero"/>
        <c:auto val="1"/>
        <c:lblAlgn val="ctr"/>
        <c:lblOffset val="100"/>
        <c:noMultiLvlLbl val="0"/>
      </c:catAx>
      <c:valAx>
        <c:axId val="135780247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7808719"/>
        <c:crosses val="autoZero"/>
        <c:crossBetween val="between"/>
      </c:valAx>
      <c:spPr>
        <a:noFill/>
        <a:ln>
          <a:noFill/>
        </a:ln>
        <a:effectLst/>
      </c:spPr>
    </c:plotArea>
    <c:legend>
      <c:legendPos val="b"/>
      <c:layout>
        <c:manualLayout>
          <c:xMode val="edge"/>
          <c:yMode val="edge"/>
          <c:x val="3.8871745487488472E-2"/>
          <c:y val="0.8291896789985117"/>
          <c:w val="0.92022072565635216"/>
          <c:h val="0.150934552380475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r>
              <a:rPr lang="en-US" sz="1800" dirty="0"/>
              <a:t>Median Employment Earnings by Admission Category, 2019, Northern Ontario LIPs </a:t>
            </a:r>
          </a:p>
        </c:rich>
      </c:tx>
      <c:layout>
        <c:manualLayout>
          <c:xMode val="edge"/>
          <c:yMode val="edge"/>
          <c:x val="0.12553112620886539"/>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761189008698368"/>
          <c:y val="0.14618064987431958"/>
          <c:w val="0.86075022586574379"/>
          <c:h val="0.61297813189996064"/>
        </c:manualLayout>
      </c:layout>
      <c:barChart>
        <c:barDir val="col"/>
        <c:grouping val="clustered"/>
        <c:varyColors val="0"/>
        <c:ser>
          <c:idx val="0"/>
          <c:order val="0"/>
          <c:tx>
            <c:strRef>
              <c:f>'Emp Earn Admiss'!$A$5</c:f>
              <c:strCache>
                <c:ptCount val="1"/>
                <c:pt idx="0">
                  <c:v>     Immigrant sponsored by family</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E601-48F4-90ED-2DC914437C8A}"/>
                </c:ext>
              </c:extLst>
            </c:dLbl>
            <c:dLbl>
              <c:idx val="3"/>
              <c:delete val="1"/>
              <c:extLst>
                <c:ext xmlns:c15="http://schemas.microsoft.com/office/drawing/2012/chart" uri="{CE6537A1-D6FC-4f65-9D91-7224C49458BB}"/>
                <c:ext xmlns:c16="http://schemas.microsoft.com/office/drawing/2014/chart" uri="{C3380CC4-5D6E-409C-BE32-E72D297353CC}">
                  <c16:uniqueId val="{00000001-E601-48F4-90ED-2DC914437C8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Earn Admiss'!$C$3:$F$3</c:f>
              <c:strCache>
                <c:ptCount val="4"/>
                <c:pt idx="0">
                  <c:v>Northwestern LIP</c:v>
                </c:pt>
                <c:pt idx="1">
                  <c:v>Sault Ste. Marie LIP</c:v>
                </c:pt>
                <c:pt idx="2">
                  <c:v>Greater Sudbury LIP</c:v>
                </c:pt>
                <c:pt idx="3">
                  <c:v>Timmins LIP</c:v>
                </c:pt>
              </c:strCache>
              <c:extLst/>
            </c:strRef>
          </c:cat>
          <c:val>
            <c:numRef>
              <c:f>'Emp Earn Admiss'!$C$5:$F$5</c:f>
              <c:numCache>
                <c:formatCode>_("$"* #,##0_);_("$"* \(#,##0\);_("$"* "-"??_);_(@_)</c:formatCode>
                <c:ptCount val="4"/>
                <c:pt idx="0">
                  <c:v>26300</c:v>
                </c:pt>
                <c:pt idx="1">
                  <c:v>0</c:v>
                </c:pt>
                <c:pt idx="2">
                  <c:v>30100</c:v>
                </c:pt>
                <c:pt idx="3">
                  <c:v>0</c:v>
                </c:pt>
              </c:numCache>
              <c:extLst/>
            </c:numRef>
          </c:val>
          <c:extLst>
            <c:ext xmlns:c16="http://schemas.microsoft.com/office/drawing/2014/chart" uri="{C3380CC4-5D6E-409C-BE32-E72D297353CC}">
              <c16:uniqueId val="{00000002-E601-48F4-90ED-2DC914437C8A}"/>
            </c:ext>
          </c:extLst>
        </c:ser>
        <c:ser>
          <c:idx val="1"/>
          <c:order val="1"/>
          <c:tx>
            <c:strRef>
              <c:f>'Emp Earn Admiss'!$A$6</c:f>
              <c:strCache>
                <c:ptCount val="1"/>
                <c:pt idx="0">
                  <c:v>     Economic Immigrant, principal applicant</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E601-48F4-90ED-2DC914437C8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Earn Admiss'!$C$3:$F$3</c:f>
              <c:strCache>
                <c:ptCount val="4"/>
                <c:pt idx="0">
                  <c:v>Northwestern LIP</c:v>
                </c:pt>
                <c:pt idx="1">
                  <c:v>Sault Ste. Marie LIP</c:v>
                </c:pt>
                <c:pt idx="2">
                  <c:v>Greater Sudbury LIP</c:v>
                </c:pt>
                <c:pt idx="3">
                  <c:v>Timmins LIP</c:v>
                </c:pt>
              </c:strCache>
              <c:extLst/>
            </c:strRef>
          </c:cat>
          <c:val>
            <c:numRef>
              <c:f>'Emp Earn Admiss'!$C$6:$F$6</c:f>
              <c:numCache>
                <c:formatCode>_("$"* #,##0_);_("$"* \(#,##0\);_("$"* "-"??_);_(@_)</c:formatCode>
                <c:ptCount val="4"/>
                <c:pt idx="0">
                  <c:v>58800</c:v>
                </c:pt>
                <c:pt idx="1">
                  <c:v>0</c:v>
                </c:pt>
                <c:pt idx="2">
                  <c:v>70500</c:v>
                </c:pt>
                <c:pt idx="3">
                  <c:v>58700</c:v>
                </c:pt>
              </c:numCache>
              <c:extLst/>
            </c:numRef>
          </c:val>
          <c:extLst>
            <c:ext xmlns:c16="http://schemas.microsoft.com/office/drawing/2014/chart" uri="{C3380CC4-5D6E-409C-BE32-E72D297353CC}">
              <c16:uniqueId val="{00000004-E601-48F4-90ED-2DC914437C8A}"/>
            </c:ext>
          </c:extLst>
        </c:ser>
        <c:ser>
          <c:idx val="2"/>
          <c:order val="2"/>
          <c:tx>
            <c:strRef>
              <c:f>'Emp Earn Admiss'!$A$7</c:f>
              <c:strCache>
                <c:ptCount val="1"/>
                <c:pt idx="0">
                  <c:v>     Economic Immigrant, spouse and dependent</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E601-48F4-90ED-2DC914437C8A}"/>
                </c:ext>
              </c:extLst>
            </c:dLbl>
            <c:dLbl>
              <c:idx val="3"/>
              <c:delete val="1"/>
              <c:extLst>
                <c:ext xmlns:c15="http://schemas.microsoft.com/office/drawing/2012/chart" uri="{CE6537A1-D6FC-4f65-9D91-7224C49458BB}"/>
                <c:ext xmlns:c16="http://schemas.microsoft.com/office/drawing/2014/chart" uri="{C3380CC4-5D6E-409C-BE32-E72D297353CC}">
                  <c16:uniqueId val="{00000006-E601-48F4-90ED-2DC914437C8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Earn Admiss'!$C$3:$F$3</c:f>
              <c:strCache>
                <c:ptCount val="4"/>
                <c:pt idx="0">
                  <c:v>Northwestern LIP</c:v>
                </c:pt>
                <c:pt idx="1">
                  <c:v>Sault Ste. Marie LIP</c:v>
                </c:pt>
                <c:pt idx="2">
                  <c:v>Greater Sudbury LIP</c:v>
                </c:pt>
                <c:pt idx="3">
                  <c:v>Timmins LIP</c:v>
                </c:pt>
              </c:strCache>
              <c:extLst/>
            </c:strRef>
          </c:cat>
          <c:val>
            <c:numRef>
              <c:f>'Emp Earn Admiss'!$C$7:$F$7</c:f>
              <c:numCache>
                <c:formatCode>_("$"* #,##0_);_("$"* \(#,##0\);_("$"* "-"??_);_(@_)</c:formatCode>
                <c:ptCount val="4"/>
                <c:pt idx="0">
                  <c:v>34400</c:v>
                </c:pt>
                <c:pt idx="1">
                  <c:v>0</c:v>
                </c:pt>
                <c:pt idx="2">
                  <c:v>25600</c:v>
                </c:pt>
                <c:pt idx="3">
                  <c:v>0</c:v>
                </c:pt>
              </c:numCache>
              <c:extLst/>
            </c:numRef>
          </c:val>
          <c:extLst>
            <c:ext xmlns:c16="http://schemas.microsoft.com/office/drawing/2014/chart" uri="{C3380CC4-5D6E-409C-BE32-E72D297353CC}">
              <c16:uniqueId val="{00000007-E601-48F4-90ED-2DC914437C8A}"/>
            </c:ext>
          </c:extLst>
        </c:ser>
        <c:ser>
          <c:idx val="3"/>
          <c:order val="3"/>
          <c:tx>
            <c:strRef>
              <c:f>'Emp Earn Admiss'!$A$8</c:f>
              <c:strCache>
                <c:ptCount val="1"/>
                <c:pt idx="0">
                  <c:v>     Refugee</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E601-48F4-90ED-2DC914437C8A}"/>
                </c:ext>
              </c:extLst>
            </c:dLbl>
            <c:dLbl>
              <c:idx val="3"/>
              <c:delete val="1"/>
              <c:extLst>
                <c:ext xmlns:c15="http://schemas.microsoft.com/office/drawing/2012/chart" uri="{CE6537A1-D6FC-4f65-9D91-7224C49458BB}"/>
                <c:ext xmlns:c16="http://schemas.microsoft.com/office/drawing/2014/chart" uri="{C3380CC4-5D6E-409C-BE32-E72D297353CC}">
                  <c16:uniqueId val="{00000009-E601-48F4-90ED-2DC914437C8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Earn Admiss'!$C$3:$F$3</c:f>
              <c:strCache>
                <c:ptCount val="4"/>
                <c:pt idx="0">
                  <c:v>Northwestern LIP</c:v>
                </c:pt>
                <c:pt idx="1">
                  <c:v>Sault Ste. Marie LIP</c:v>
                </c:pt>
                <c:pt idx="2">
                  <c:v>Greater Sudbury LIP</c:v>
                </c:pt>
                <c:pt idx="3">
                  <c:v>Timmins LIP</c:v>
                </c:pt>
              </c:strCache>
              <c:extLst/>
            </c:strRef>
          </c:cat>
          <c:val>
            <c:numRef>
              <c:f>'Emp Earn Admiss'!$C$8:$F$8</c:f>
              <c:numCache>
                <c:formatCode>_("$"* #,##0_);_("$"* \(#,##0\);_("$"* "-"??_);_(@_)</c:formatCode>
                <c:ptCount val="4"/>
                <c:pt idx="0">
                  <c:v>14100</c:v>
                </c:pt>
                <c:pt idx="1">
                  <c:v>19800</c:v>
                </c:pt>
                <c:pt idx="2">
                  <c:v>0</c:v>
                </c:pt>
                <c:pt idx="3">
                  <c:v>0</c:v>
                </c:pt>
              </c:numCache>
              <c:extLst/>
            </c:numRef>
          </c:val>
          <c:extLst>
            <c:ext xmlns:c16="http://schemas.microsoft.com/office/drawing/2014/chart" uri="{C3380CC4-5D6E-409C-BE32-E72D297353CC}">
              <c16:uniqueId val="{0000000A-E601-48F4-90ED-2DC914437C8A}"/>
            </c:ext>
          </c:extLst>
        </c:ser>
        <c:ser>
          <c:idx val="4"/>
          <c:order val="4"/>
          <c:tx>
            <c:strRef>
              <c:f>'Emp Earn Admiss'!$A$9</c:f>
              <c:strCache>
                <c:ptCount val="1"/>
                <c:pt idx="0">
                  <c:v>     Other immigrant</c:v>
                </c:pt>
              </c:strCache>
            </c:strRef>
          </c:tx>
          <c:spPr>
            <a:solidFill>
              <a:schemeClr val="accent5"/>
            </a:solidFill>
            <a:ln>
              <a:noFill/>
            </a:ln>
            <a:effectLst/>
          </c:spPr>
          <c:invertIfNegative val="0"/>
          <c:dLbls>
            <c:delete val="1"/>
          </c:dLbls>
          <c:cat>
            <c:strRef>
              <c:f>'Emp Earn Admiss'!$C$3:$F$3</c:f>
              <c:strCache>
                <c:ptCount val="4"/>
                <c:pt idx="0">
                  <c:v>Northwestern LIP</c:v>
                </c:pt>
                <c:pt idx="1">
                  <c:v>Sault Ste. Marie LIP</c:v>
                </c:pt>
                <c:pt idx="2">
                  <c:v>Greater Sudbury LIP</c:v>
                </c:pt>
                <c:pt idx="3">
                  <c:v>Timmins LIP</c:v>
                </c:pt>
              </c:strCache>
              <c:extLst/>
            </c:strRef>
          </c:cat>
          <c:val>
            <c:numRef>
              <c:f>'Emp Earn Admiss'!$C$9:$F$9</c:f>
              <c:numCache>
                <c:formatCode>_("$"* #,##0_);_("$"* \(#,##0\);_("$"* "-"??_);_(@_)</c:formatCode>
                <c:ptCount val="4"/>
                <c:pt idx="0">
                  <c:v>0</c:v>
                </c:pt>
                <c:pt idx="1">
                  <c:v>0</c:v>
                </c:pt>
                <c:pt idx="2">
                  <c:v>0</c:v>
                </c:pt>
                <c:pt idx="3">
                  <c:v>0</c:v>
                </c:pt>
              </c:numCache>
              <c:extLst/>
            </c:numRef>
          </c:val>
          <c:extLst>
            <c:ext xmlns:c16="http://schemas.microsoft.com/office/drawing/2014/chart" uri="{C3380CC4-5D6E-409C-BE32-E72D297353CC}">
              <c16:uniqueId val="{0000000F-E601-48F4-90ED-2DC914437C8A}"/>
            </c:ext>
          </c:extLst>
        </c:ser>
        <c:dLbls>
          <c:dLblPos val="outEnd"/>
          <c:showLegendKey val="0"/>
          <c:showVal val="1"/>
          <c:showCatName val="0"/>
          <c:showSerName val="0"/>
          <c:showPercent val="0"/>
          <c:showBubbleSize val="0"/>
        </c:dLbls>
        <c:gapWidth val="219"/>
        <c:overlap val="-27"/>
        <c:axId val="1363889759"/>
        <c:axId val="1363891839"/>
      </c:barChart>
      <c:catAx>
        <c:axId val="136388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63891839"/>
        <c:crosses val="autoZero"/>
        <c:auto val="1"/>
        <c:lblAlgn val="ctr"/>
        <c:lblOffset val="100"/>
        <c:noMultiLvlLbl val="0"/>
      </c:catAx>
      <c:valAx>
        <c:axId val="136389183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63889759"/>
        <c:crosses val="autoZero"/>
        <c:crossBetween val="between"/>
      </c:valAx>
      <c:spPr>
        <a:noFill/>
        <a:ln>
          <a:noFill/>
        </a:ln>
        <a:effectLst/>
      </c:spPr>
    </c:plotArea>
    <c:legend>
      <c:legendPos val="b"/>
      <c:layout>
        <c:manualLayout>
          <c:xMode val="edge"/>
          <c:yMode val="edge"/>
          <c:x val="3.1473503477788393E-3"/>
          <c:y val="0.8390653760971577"/>
          <c:w val="0.99361970638666375"/>
          <c:h val="0.1388506987759184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200">
          <a:latin typeface="Century Gothic" panose="020B0502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0">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 sz="1800" b="0" i="0" u="none" baseline="0"/>
              <a:t>Revenu total médian selon la catégorie d'admission, 2019, PLIs du Nord de l'Ontario</a:t>
            </a:r>
          </a:p>
        </c:rich>
      </c:tx>
      <c:layout>
        <c:manualLayout>
          <c:xMode val="edge"/>
          <c:yMode val="edge"/>
          <c:x val="0.10432689601584547"/>
          <c:y val="1.7427762837880181E-2"/>
        </c:manualLayout>
      </c:layout>
      <c:overlay val="0"/>
      <c:spPr>
        <a:noFill/>
        <a:ln>
          <a:noFill/>
        </a:ln>
        <a:effectLst/>
      </c:spPr>
      <c:txPr>
        <a:bodyPr rot="0" spcFirstLastPara="1" vertOverflow="ellipsis" vert="horz" wrap="square" anchor="ctr" anchorCtr="1"/>
        <a:lstStyle/>
        <a:p>
          <a:pPr rtl="0">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0622554447307496"/>
          <c:y val="0.17997508486327193"/>
          <c:w val="0.87138260160964887"/>
          <c:h val="0.57286973233443261"/>
        </c:manualLayout>
      </c:layout>
      <c:barChart>
        <c:barDir val="col"/>
        <c:grouping val="clustered"/>
        <c:varyColors val="0"/>
        <c:ser>
          <c:idx val="0"/>
          <c:order val="0"/>
          <c:tx>
            <c:strRef>
              <c:f>'Total Inc Admiss'!$A$5</c:f>
              <c:strCache>
                <c:ptCount val="1"/>
                <c:pt idx="0">
                  <c:v>Immigrant parrainé par la famille</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1A64-45D6-A6DA-FB6081689DA8}"/>
                </c:ext>
              </c:extLst>
            </c:dLbl>
            <c:spPr>
              <a:noFill/>
              <a:ln>
                <a:noFill/>
              </a:ln>
              <a:effectLst/>
            </c:spPr>
            <c:txPr>
              <a:bodyPr rot="0" spcFirstLastPara="1" vertOverflow="ellipsis" vert="horz" wrap="square" anchor="ctr" anchorCtr="1"/>
              <a:lstStyle/>
              <a:p>
                <a:pPr rtl="0">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Inc Admiss'!$C$3:$F$3</c:f>
              <c:strCache>
                <c:ptCount val="4"/>
                <c:pt idx="0">
                  <c:v>PLI du Nord-ouest</c:v>
                </c:pt>
                <c:pt idx="1">
                  <c:v>PLI du Sault Ste. Marie</c:v>
                </c:pt>
                <c:pt idx="2">
                  <c:v>PLI du Sudbury</c:v>
                </c:pt>
                <c:pt idx="3">
                  <c:v>PLI du Timmins</c:v>
                </c:pt>
              </c:strCache>
              <c:extLst/>
            </c:strRef>
          </c:cat>
          <c:val>
            <c:numRef>
              <c:f>'Total Inc Admiss'!$C$5:$F$5</c:f>
              <c:numCache>
                <c:formatCode>_("$"* #,##0_);_("$"* \(#,##0\);_("$"* "-"??_);_(@_)</c:formatCode>
                <c:ptCount val="4"/>
                <c:pt idx="0">
                  <c:v>27100</c:v>
                </c:pt>
                <c:pt idx="1">
                  <c:v>29900</c:v>
                </c:pt>
                <c:pt idx="2">
                  <c:v>27400</c:v>
                </c:pt>
                <c:pt idx="3">
                  <c:v>0</c:v>
                </c:pt>
              </c:numCache>
              <c:extLst/>
            </c:numRef>
          </c:val>
          <c:extLst>
            <c:ext xmlns:c16="http://schemas.microsoft.com/office/drawing/2014/chart" uri="{C3380CC4-5D6E-409C-BE32-E72D297353CC}">
              <c16:uniqueId val="{00000001-1A64-45D6-A6DA-FB6081689DA8}"/>
            </c:ext>
          </c:extLst>
        </c:ser>
        <c:ser>
          <c:idx val="1"/>
          <c:order val="1"/>
          <c:tx>
            <c:strRef>
              <c:f>'Total Inc Admiss'!$A$6</c:f>
              <c:strCache>
                <c:ptCount val="1"/>
                <c:pt idx="0">
                  <c:v>Immigrant économique, demandeur principal</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2-1A64-45D6-A6DA-FB6081689DA8}"/>
                </c:ext>
              </c:extLst>
            </c:dLbl>
            <c:spPr>
              <a:noFill/>
              <a:ln>
                <a:noFill/>
              </a:ln>
              <a:effectLst/>
            </c:spPr>
            <c:txPr>
              <a:bodyPr rot="0" spcFirstLastPara="1" vertOverflow="ellipsis" vert="horz" wrap="square" anchor="ctr" anchorCtr="1"/>
              <a:lstStyle/>
              <a:p>
                <a:pPr rtl="0">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Inc Admiss'!$C$3:$F$3</c:f>
              <c:strCache>
                <c:ptCount val="4"/>
                <c:pt idx="0">
                  <c:v>PLI du Nord-ouest</c:v>
                </c:pt>
                <c:pt idx="1">
                  <c:v>PLI du Sault Ste. Marie</c:v>
                </c:pt>
                <c:pt idx="2">
                  <c:v>PLI du Sudbury</c:v>
                </c:pt>
                <c:pt idx="3">
                  <c:v>PLI du Timmins</c:v>
                </c:pt>
              </c:strCache>
              <c:extLst/>
            </c:strRef>
          </c:cat>
          <c:val>
            <c:numRef>
              <c:f>'Total Inc Admiss'!$C$6:$F$6</c:f>
              <c:numCache>
                <c:formatCode>_("$"* #,##0_);_("$"* \(#,##0\);_("$"* "-"??_);_(@_)</c:formatCode>
                <c:ptCount val="4"/>
                <c:pt idx="0">
                  <c:v>61100</c:v>
                </c:pt>
                <c:pt idx="1">
                  <c:v>0</c:v>
                </c:pt>
                <c:pt idx="2">
                  <c:v>70800</c:v>
                </c:pt>
                <c:pt idx="3">
                  <c:v>60800</c:v>
                </c:pt>
              </c:numCache>
              <c:extLst/>
            </c:numRef>
          </c:val>
          <c:extLst>
            <c:ext xmlns:c16="http://schemas.microsoft.com/office/drawing/2014/chart" uri="{C3380CC4-5D6E-409C-BE32-E72D297353CC}">
              <c16:uniqueId val="{00000003-1A64-45D6-A6DA-FB6081689DA8}"/>
            </c:ext>
          </c:extLst>
        </c:ser>
        <c:ser>
          <c:idx val="2"/>
          <c:order val="2"/>
          <c:tx>
            <c:strRef>
              <c:f>'Total Inc Admiss'!$A$7</c:f>
              <c:strCache>
                <c:ptCount val="1"/>
                <c:pt idx="0">
                  <c:v>Immigrant économique, conjoint et personne à charge</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1A64-45D6-A6DA-FB6081689DA8}"/>
                </c:ext>
              </c:extLst>
            </c:dLbl>
            <c:dLbl>
              <c:idx val="3"/>
              <c:delete val="1"/>
              <c:extLst>
                <c:ext xmlns:c15="http://schemas.microsoft.com/office/drawing/2012/chart" uri="{CE6537A1-D6FC-4f65-9D91-7224C49458BB}"/>
                <c:ext xmlns:c16="http://schemas.microsoft.com/office/drawing/2014/chart" uri="{C3380CC4-5D6E-409C-BE32-E72D297353CC}">
                  <c16:uniqueId val="{00000005-1A64-45D6-A6DA-FB6081689DA8}"/>
                </c:ext>
              </c:extLst>
            </c:dLbl>
            <c:spPr>
              <a:noFill/>
              <a:ln>
                <a:noFill/>
              </a:ln>
              <a:effectLst/>
            </c:spPr>
            <c:txPr>
              <a:bodyPr rot="0" spcFirstLastPara="1" vertOverflow="ellipsis" vert="horz" wrap="square" anchor="ctr" anchorCtr="1"/>
              <a:lstStyle/>
              <a:p>
                <a:pPr rtl="0">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Inc Admiss'!$C$3:$F$3</c:f>
              <c:strCache>
                <c:ptCount val="4"/>
                <c:pt idx="0">
                  <c:v>PLI du Nord-ouest</c:v>
                </c:pt>
                <c:pt idx="1">
                  <c:v>PLI du Sault Ste. Marie</c:v>
                </c:pt>
                <c:pt idx="2">
                  <c:v>PLI du Sudbury</c:v>
                </c:pt>
                <c:pt idx="3">
                  <c:v>PLI du Timmins</c:v>
                </c:pt>
              </c:strCache>
              <c:extLst/>
            </c:strRef>
          </c:cat>
          <c:val>
            <c:numRef>
              <c:f>'Total Inc Admiss'!$C$7:$F$7</c:f>
              <c:numCache>
                <c:formatCode>_("$"* #,##0_);_("$"* \(#,##0\);_("$"* "-"??_);_(@_)</c:formatCode>
                <c:ptCount val="4"/>
                <c:pt idx="0">
                  <c:v>33800</c:v>
                </c:pt>
                <c:pt idx="1">
                  <c:v>0</c:v>
                </c:pt>
                <c:pt idx="2">
                  <c:v>32800</c:v>
                </c:pt>
                <c:pt idx="3">
                  <c:v>0</c:v>
                </c:pt>
              </c:numCache>
              <c:extLst/>
            </c:numRef>
          </c:val>
          <c:extLst>
            <c:ext xmlns:c16="http://schemas.microsoft.com/office/drawing/2014/chart" uri="{C3380CC4-5D6E-409C-BE32-E72D297353CC}">
              <c16:uniqueId val="{00000006-1A64-45D6-A6DA-FB6081689DA8}"/>
            </c:ext>
          </c:extLst>
        </c:ser>
        <c:ser>
          <c:idx val="3"/>
          <c:order val="3"/>
          <c:tx>
            <c:strRef>
              <c:f>'Total Inc Admiss'!$A$8</c:f>
              <c:strCache>
                <c:ptCount val="1"/>
                <c:pt idx="0">
                  <c:v>Réfugié</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7-1A64-45D6-A6DA-FB6081689DA8}"/>
                </c:ext>
              </c:extLst>
            </c:dLbl>
            <c:dLbl>
              <c:idx val="3"/>
              <c:delete val="1"/>
              <c:extLst>
                <c:ext xmlns:c15="http://schemas.microsoft.com/office/drawing/2012/chart" uri="{CE6537A1-D6FC-4f65-9D91-7224C49458BB}"/>
                <c:ext xmlns:c16="http://schemas.microsoft.com/office/drawing/2014/chart" uri="{C3380CC4-5D6E-409C-BE32-E72D297353CC}">
                  <c16:uniqueId val="{00000008-1A64-45D6-A6DA-FB6081689DA8}"/>
                </c:ext>
              </c:extLst>
            </c:dLbl>
            <c:spPr>
              <a:noFill/>
              <a:ln>
                <a:noFill/>
              </a:ln>
              <a:effectLst/>
            </c:spPr>
            <c:txPr>
              <a:bodyPr rot="0" spcFirstLastPara="1" vertOverflow="ellipsis" vert="horz" wrap="square" anchor="ctr" anchorCtr="1"/>
              <a:lstStyle/>
              <a:p>
                <a:pPr rtl="0">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Inc Admiss'!$C$3:$F$3</c:f>
              <c:strCache>
                <c:ptCount val="4"/>
                <c:pt idx="0">
                  <c:v>PLI du Nord-ouest</c:v>
                </c:pt>
                <c:pt idx="1">
                  <c:v>PLI du Sault Ste. Marie</c:v>
                </c:pt>
                <c:pt idx="2">
                  <c:v>PLI du Sudbury</c:v>
                </c:pt>
                <c:pt idx="3">
                  <c:v>PLI du Timmins</c:v>
                </c:pt>
              </c:strCache>
              <c:extLst/>
            </c:strRef>
          </c:cat>
          <c:val>
            <c:numRef>
              <c:f>'Total Inc Admiss'!$C$8:$F$8</c:f>
              <c:numCache>
                <c:formatCode>_("$"* #,##0_);_("$"* \(#,##0\);_("$"* "-"??_);_(@_)</c:formatCode>
                <c:ptCount val="4"/>
                <c:pt idx="0">
                  <c:v>25300</c:v>
                </c:pt>
                <c:pt idx="1">
                  <c:v>22700</c:v>
                </c:pt>
                <c:pt idx="2">
                  <c:v>0</c:v>
                </c:pt>
                <c:pt idx="3">
                  <c:v>0</c:v>
                </c:pt>
              </c:numCache>
              <c:extLst/>
            </c:numRef>
          </c:val>
          <c:extLst>
            <c:ext xmlns:c16="http://schemas.microsoft.com/office/drawing/2014/chart" uri="{C3380CC4-5D6E-409C-BE32-E72D297353CC}">
              <c16:uniqueId val="{00000009-1A64-45D6-A6DA-FB6081689DA8}"/>
            </c:ext>
          </c:extLst>
        </c:ser>
        <c:ser>
          <c:idx val="4"/>
          <c:order val="4"/>
          <c:tx>
            <c:strRef>
              <c:f>'Total Inc Admiss'!$A$9</c:f>
              <c:strCache>
                <c:ptCount val="1"/>
                <c:pt idx="0">
                  <c:v>Autre immigrant</c:v>
                </c:pt>
              </c:strCache>
            </c:strRef>
          </c:tx>
          <c:spPr>
            <a:solidFill>
              <a:schemeClr val="accent5"/>
            </a:solidFill>
            <a:ln>
              <a:noFill/>
            </a:ln>
            <a:effectLst/>
          </c:spPr>
          <c:invertIfNegative val="0"/>
          <c:dLbls>
            <c:delete val="1"/>
          </c:dLbls>
          <c:cat>
            <c:strRef>
              <c:f>'Total Inc Admiss'!$C$3:$F$3</c:f>
              <c:strCache>
                <c:ptCount val="4"/>
                <c:pt idx="0">
                  <c:v>PLI du Nord-ouest</c:v>
                </c:pt>
                <c:pt idx="1">
                  <c:v>PLI du Sault Ste. Marie</c:v>
                </c:pt>
                <c:pt idx="2">
                  <c:v>PLI du Sudbury</c:v>
                </c:pt>
                <c:pt idx="3">
                  <c:v>PLI du Timmins</c:v>
                </c:pt>
              </c:strCache>
              <c:extLst/>
            </c:strRef>
          </c:cat>
          <c:val>
            <c:numRef>
              <c:f>'Total Inc Admiss'!$C$9:$F$9</c:f>
              <c:numCache>
                <c:formatCode>_("$"* #,##0_);_("$"* \(#,##0\);_("$"* "-"??_);_(@_)</c:formatCode>
                <c:ptCount val="4"/>
                <c:pt idx="0">
                  <c:v>0</c:v>
                </c:pt>
                <c:pt idx="1">
                  <c:v>0</c:v>
                </c:pt>
                <c:pt idx="2">
                  <c:v>0</c:v>
                </c:pt>
                <c:pt idx="3">
                  <c:v>0</c:v>
                </c:pt>
              </c:numCache>
              <c:extLst/>
            </c:numRef>
          </c:val>
          <c:extLst>
            <c:ext xmlns:c16="http://schemas.microsoft.com/office/drawing/2014/chart" uri="{C3380CC4-5D6E-409C-BE32-E72D297353CC}">
              <c16:uniqueId val="{0000000E-1A64-45D6-A6DA-FB6081689DA8}"/>
            </c:ext>
          </c:extLst>
        </c:ser>
        <c:dLbls>
          <c:dLblPos val="outEnd"/>
          <c:showLegendKey val="0"/>
          <c:showVal val="1"/>
          <c:showCatName val="0"/>
          <c:showSerName val="0"/>
          <c:showPercent val="0"/>
          <c:showBubbleSize val="0"/>
        </c:dLbls>
        <c:gapWidth val="219"/>
        <c:overlap val="-27"/>
        <c:axId val="1357808719"/>
        <c:axId val="1357802479"/>
      </c:barChart>
      <c:catAx>
        <c:axId val="1357808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7802479"/>
        <c:crosses val="autoZero"/>
        <c:auto val="1"/>
        <c:lblAlgn val="ctr"/>
        <c:lblOffset val="100"/>
        <c:noMultiLvlLbl val="0"/>
      </c:catAx>
      <c:valAx>
        <c:axId val="135780247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rtl="0">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57808719"/>
        <c:crosses val="autoZero"/>
        <c:crossBetween val="between"/>
      </c:valAx>
      <c:spPr>
        <a:noFill/>
        <a:ln>
          <a:noFill/>
        </a:ln>
        <a:effectLst/>
      </c:spPr>
    </c:plotArea>
    <c:legend>
      <c:legendPos val="b"/>
      <c:layout>
        <c:manualLayout>
          <c:xMode val="edge"/>
          <c:yMode val="edge"/>
          <c:x val="3.8871745487488472E-2"/>
          <c:y val="0.8291896789985117"/>
          <c:w val="0.92022072565635216"/>
          <c:h val="0.1509345523804754"/>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rtl="0">
        <a:defRPr sz="1200">
          <a:latin typeface="Century Gothic" panose="020B0502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rtl="0">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r>
              <a:rPr lang="fr" sz="1800" b="0" i="0" u="none" baseline="0"/>
              <a:t>Revenu d'emploi médian selon la catégorie d'admission, 2019, PLIs du Nord de l'Ontario </a:t>
            </a:r>
          </a:p>
        </c:rich>
      </c:tx>
      <c:layout>
        <c:manualLayout>
          <c:xMode val="edge"/>
          <c:yMode val="edge"/>
          <c:x val="0.12553112620886539"/>
          <c:y val="0"/>
        </c:manualLayout>
      </c:layout>
      <c:overlay val="0"/>
      <c:spPr>
        <a:noFill/>
        <a:ln>
          <a:noFill/>
        </a:ln>
        <a:effectLst/>
      </c:spPr>
      <c:txPr>
        <a:bodyPr rot="0" spcFirstLastPara="1" vertOverflow="ellipsis" vert="horz" wrap="square" anchor="ctr" anchorCtr="1"/>
        <a:lstStyle/>
        <a:p>
          <a:pPr rtl="0">
            <a:defRPr sz="18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0.11761189008698368"/>
          <c:y val="0.14618064987431958"/>
          <c:w val="0.86075022586574379"/>
          <c:h val="0.61297813189996064"/>
        </c:manualLayout>
      </c:layout>
      <c:barChart>
        <c:barDir val="col"/>
        <c:grouping val="clustered"/>
        <c:varyColors val="0"/>
        <c:ser>
          <c:idx val="0"/>
          <c:order val="0"/>
          <c:tx>
            <c:strRef>
              <c:f>'Emp Earn Admiss'!$A$5</c:f>
              <c:strCache>
                <c:ptCount val="1"/>
                <c:pt idx="0">
                  <c:v>Immigrant parrainé par la famille</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E601-48F4-90ED-2DC914437C8A}"/>
                </c:ext>
              </c:extLst>
            </c:dLbl>
            <c:dLbl>
              <c:idx val="3"/>
              <c:delete val="1"/>
              <c:extLst>
                <c:ext xmlns:c15="http://schemas.microsoft.com/office/drawing/2012/chart" uri="{CE6537A1-D6FC-4f65-9D91-7224C49458BB}"/>
                <c:ext xmlns:c16="http://schemas.microsoft.com/office/drawing/2014/chart" uri="{C3380CC4-5D6E-409C-BE32-E72D297353CC}">
                  <c16:uniqueId val="{00000001-E601-48F4-90ED-2DC914437C8A}"/>
                </c:ext>
              </c:extLst>
            </c:dLbl>
            <c:spPr>
              <a:noFill/>
              <a:ln>
                <a:noFill/>
              </a:ln>
              <a:effectLst/>
            </c:spPr>
            <c:txPr>
              <a:bodyPr rot="0" spcFirstLastPara="1" vertOverflow="ellipsis" vert="horz" wrap="square" anchor="ctr" anchorCtr="1"/>
              <a:lstStyle/>
              <a:p>
                <a:pPr rtl="0">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Earn Admiss'!$C$3:$F$3</c:f>
              <c:strCache>
                <c:ptCount val="4"/>
                <c:pt idx="0">
                  <c:v>PLI du Nord-ouest</c:v>
                </c:pt>
                <c:pt idx="1">
                  <c:v>PLI du Sault Ste. Marie</c:v>
                </c:pt>
                <c:pt idx="2">
                  <c:v>PLI du Sudbury</c:v>
                </c:pt>
                <c:pt idx="3">
                  <c:v>PLI du Timmins</c:v>
                </c:pt>
              </c:strCache>
              <c:extLst/>
            </c:strRef>
          </c:cat>
          <c:val>
            <c:numRef>
              <c:f>'Emp Earn Admiss'!$C$5:$F$5</c:f>
              <c:numCache>
                <c:formatCode>_("$"* #,##0_);_("$"* \(#,##0\);_("$"* "-"??_);_(@_)</c:formatCode>
                <c:ptCount val="4"/>
                <c:pt idx="0">
                  <c:v>26300</c:v>
                </c:pt>
                <c:pt idx="1">
                  <c:v>0</c:v>
                </c:pt>
                <c:pt idx="2">
                  <c:v>30100</c:v>
                </c:pt>
                <c:pt idx="3">
                  <c:v>0</c:v>
                </c:pt>
              </c:numCache>
              <c:extLst/>
            </c:numRef>
          </c:val>
          <c:extLst>
            <c:ext xmlns:c16="http://schemas.microsoft.com/office/drawing/2014/chart" uri="{C3380CC4-5D6E-409C-BE32-E72D297353CC}">
              <c16:uniqueId val="{00000002-E601-48F4-90ED-2DC914437C8A}"/>
            </c:ext>
          </c:extLst>
        </c:ser>
        <c:ser>
          <c:idx val="1"/>
          <c:order val="1"/>
          <c:tx>
            <c:strRef>
              <c:f>'Emp Earn Admiss'!$A$6</c:f>
              <c:strCache>
                <c:ptCount val="1"/>
                <c:pt idx="0">
                  <c:v>Immigrant économique, demandeur principal</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E601-48F4-90ED-2DC914437C8A}"/>
                </c:ext>
              </c:extLst>
            </c:dLbl>
            <c:spPr>
              <a:noFill/>
              <a:ln>
                <a:noFill/>
              </a:ln>
              <a:effectLst/>
            </c:spPr>
            <c:txPr>
              <a:bodyPr rot="0" spcFirstLastPara="1" vertOverflow="ellipsis" vert="horz" wrap="square" anchor="ctr" anchorCtr="1"/>
              <a:lstStyle/>
              <a:p>
                <a:pPr rtl="0">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Earn Admiss'!$C$3:$F$3</c:f>
              <c:strCache>
                <c:ptCount val="4"/>
                <c:pt idx="0">
                  <c:v>PLI du Nord-ouest</c:v>
                </c:pt>
                <c:pt idx="1">
                  <c:v>PLI du Sault Ste. Marie</c:v>
                </c:pt>
                <c:pt idx="2">
                  <c:v>PLI du Sudbury</c:v>
                </c:pt>
                <c:pt idx="3">
                  <c:v>PLI du Timmins</c:v>
                </c:pt>
              </c:strCache>
              <c:extLst/>
            </c:strRef>
          </c:cat>
          <c:val>
            <c:numRef>
              <c:f>'Emp Earn Admiss'!$C$6:$F$6</c:f>
              <c:numCache>
                <c:formatCode>_("$"* #,##0_);_("$"* \(#,##0\);_("$"* "-"??_);_(@_)</c:formatCode>
                <c:ptCount val="4"/>
                <c:pt idx="0">
                  <c:v>58800</c:v>
                </c:pt>
                <c:pt idx="1">
                  <c:v>0</c:v>
                </c:pt>
                <c:pt idx="2">
                  <c:v>70500</c:v>
                </c:pt>
                <c:pt idx="3">
                  <c:v>58700</c:v>
                </c:pt>
              </c:numCache>
              <c:extLst/>
            </c:numRef>
          </c:val>
          <c:extLst>
            <c:ext xmlns:c16="http://schemas.microsoft.com/office/drawing/2014/chart" uri="{C3380CC4-5D6E-409C-BE32-E72D297353CC}">
              <c16:uniqueId val="{00000004-E601-48F4-90ED-2DC914437C8A}"/>
            </c:ext>
          </c:extLst>
        </c:ser>
        <c:ser>
          <c:idx val="2"/>
          <c:order val="2"/>
          <c:tx>
            <c:strRef>
              <c:f>'Emp Earn Admiss'!$A$7</c:f>
              <c:strCache>
                <c:ptCount val="1"/>
                <c:pt idx="0">
                  <c:v>Immigrant économique, conjoint et personne à charge</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E601-48F4-90ED-2DC914437C8A}"/>
                </c:ext>
              </c:extLst>
            </c:dLbl>
            <c:dLbl>
              <c:idx val="3"/>
              <c:delete val="1"/>
              <c:extLst>
                <c:ext xmlns:c15="http://schemas.microsoft.com/office/drawing/2012/chart" uri="{CE6537A1-D6FC-4f65-9D91-7224C49458BB}"/>
                <c:ext xmlns:c16="http://schemas.microsoft.com/office/drawing/2014/chart" uri="{C3380CC4-5D6E-409C-BE32-E72D297353CC}">
                  <c16:uniqueId val="{00000006-E601-48F4-90ED-2DC914437C8A}"/>
                </c:ext>
              </c:extLst>
            </c:dLbl>
            <c:spPr>
              <a:noFill/>
              <a:ln>
                <a:noFill/>
              </a:ln>
              <a:effectLst/>
            </c:spPr>
            <c:txPr>
              <a:bodyPr rot="0" spcFirstLastPara="1" vertOverflow="ellipsis" vert="horz" wrap="square" anchor="ctr" anchorCtr="1"/>
              <a:lstStyle/>
              <a:p>
                <a:pPr rtl="0">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Earn Admiss'!$C$3:$F$3</c:f>
              <c:strCache>
                <c:ptCount val="4"/>
                <c:pt idx="0">
                  <c:v>PLI du Nord-ouest</c:v>
                </c:pt>
                <c:pt idx="1">
                  <c:v>PLI du Sault Ste. Marie</c:v>
                </c:pt>
                <c:pt idx="2">
                  <c:v>PLI du Sudbury</c:v>
                </c:pt>
                <c:pt idx="3">
                  <c:v>PLI du Timmins</c:v>
                </c:pt>
              </c:strCache>
              <c:extLst/>
            </c:strRef>
          </c:cat>
          <c:val>
            <c:numRef>
              <c:f>'Emp Earn Admiss'!$C$7:$F$7</c:f>
              <c:numCache>
                <c:formatCode>_("$"* #,##0_);_("$"* \(#,##0\);_("$"* "-"??_);_(@_)</c:formatCode>
                <c:ptCount val="4"/>
                <c:pt idx="0">
                  <c:v>34400</c:v>
                </c:pt>
                <c:pt idx="1">
                  <c:v>0</c:v>
                </c:pt>
                <c:pt idx="2">
                  <c:v>25600</c:v>
                </c:pt>
                <c:pt idx="3">
                  <c:v>0</c:v>
                </c:pt>
              </c:numCache>
              <c:extLst/>
            </c:numRef>
          </c:val>
          <c:extLst>
            <c:ext xmlns:c16="http://schemas.microsoft.com/office/drawing/2014/chart" uri="{C3380CC4-5D6E-409C-BE32-E72D297353CC}">
              <c16:uniqueId val="{00000007-E601-48F4-90ED-2DC914437C8A}"/>
            </c:ext>
          </c:extLst>
        </c:ser>
        <c:ser>
          <c:idx val="3"/>
          <c:order val="3"/>
          <c:tx>
            <c:strRef>
              <c:f>'Emp Earn Admiss'!$A$8</c:f>
              <c:strCache>
                <c:ptCount val="1"/>
                <c:pt idx="0">
                  <c:v>Réfugié</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E601-48F4-90ED-2DC914437C8A}"/>
                </c:ext>
              </c:extLst>
            </c:dLbl>
            <c:dLbl>
              <c:idx val="3"/>
              <c:delete val="1"/>
              <c:extLst>
                <c:ext xmlns:c15="http://schemas.microsoft.com/office/drawing/2012/chart" uri="{CE6537A1-D6FC-4f65-9D91-7224C49458BB}"/>
                <c:ext xmlns:c16="http://schemas.microsoft.com/office/drawing/2014/chart" uri="{C3380CC4-5D6E-409C-BE32-E72D297353CC}">
                  <c16:uniqueId val="{00000009-E601-48F4-90ED-2DC914437C8A}"/>
                </c:ext>
              </c:extLst>
            </c:dLbl>
            <c:spPr>
              <a:noFill/>
              <a:ln>
                <a:noFill/>
              </a:ln>
              <a:effectLst/>
            </c:spPr>
            <c:txPr>
              <a:bodyPr rot="0" spcFirstLastPara="1" vertOverflow="ellipsis" vert="horz" wrap="square" anchor="ctr" anchorCtr="1"/>
              <a:lstStyle/>
              <a:p>
                <a:pPr rtl="0">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 Earn Admiss'!$C$3:$F$3</c:f>
              <c:strCache>
                <c:ptCount val="4"/>
                <c:pt idx="0">
                  <c:v>PLI du Nord-ouest</c:v>
                </c:pt>
                <c:pt idx="1">
                  <c:v>PLI du Sault Ste. Marie</c:v>
                </c:pt>
                <c:pt idx="2">
                  <c:v>PLI du Sudbury</c:v>
                </c:pt>
                <c:pt idx="3">
                  <c:v>PLI du Timmins</c:v>
                </c:pt>
              </c:strCache>
              <c:extLst/>
            </c:strRef>
          </c:cat>
          <c:val>
            <c:numRef>
              <c:f>'Emp Earn Admiss'!$C$8:$F$8</c:f>
              <c:numCache>
                <c:formatCode>_("$"* #,##0_);_("$"* \(#,##0\);_("$"* "-"??_);_(@_)</c:formatCode>
                <c:ptCount val="4"/>
                <c:pt idx="0">
                  <c:v>14100</c:v>
                </c:pt>
                <c:pt idx="1">
                  <c:v>19800</c:v>
                </c:pt>
                <c:pt idx="2">
                  <c:v>0</c:v>
                </c:pt>
                <c:pt idx="3">
                  <c:v>0</c:v>
                </c:pt>
              </c:numCache>
              <c:extLst/>
            </c:numRef>
          </c:val>
          <c:extLst>
            <c:ext xmlns:c16="http://schemas.microsoft.com/office/drawing/2014/chart" uri="{C3380CC4-5D6E-409C-BE32-E72D297353CC}">
              <c16:uniqueId val="{0000000A-E601-48F4-90ED-2DC914437C8A}"/>
            </c:ext>
          </c:extLst>
        </c:ser>
        <c:ser>
          <c:idx val="4"/>
          <c:order val="4"/>
          <c:tx>
            <c:strRef>
              <c:f>'Emp Earn Admiss'!$A$9</c:f>
              <c:strCache>
                <c:ptCount val="1"/>
                <c:pt idx="0">
                  <c:v>Autre immigrant</c:v>
                </c:pt>
              </c:strCache>
            </c:strRef>
          </c:tx>
          <c:spPr>
            <a:solidFill>
              <a:schemeClr val="accent5"/>
            </a:solidFill>
            <a:ln>
              <a:noFill/>
            </a:ln>
            <a:effectLst/>
          </c:spPr>
          <c:invertIfNegative val="0"/>
          <c:dLbls>
            <c:delete val="1"/>
          </c:dLbls>
          <c:cat>
            <c:strRef>
              <c:f>'Emp Earn Admiss'!$C$3:$F$3</c:f>
              <c:strCache>
                <c:ptCount val="4"/>
                <c:pt idx="0">
                  <c:v>PLI du Nord-ouest</c:v>
                </c:pt>
                <c:pt idx="1">
                  <c:v>PLI du Sault Ste. Marie</c:v>
                </c:pt>
                <c:pt idx="2">
                  <c:v>PLI du Sudbury</c:v>
                </c:pt>
                <c:pt idx="3">
                  <c:v>PLI du Timmins</c:v>
                </c:pt>
              </c:strCache>
              <c:extLst/>
            </c:strRef>
          </c:cat>
          <c:val>
            <c:numRef>
              <c:f>'Emp Earn Admiss'!$C$9:$F$9</c:f>
              <c:numCache>
                <c:formatCode>_("$"* #,##0_);_("$"* \(#,##0\);_("$"* "-"??_);_(@_)</c:formatCode>
                <c:ptCount val="4"/>
                <c:pt idx="0">
                  <c:v>0</c:v>
                </c:pt>
                <c:pt idx="1">
                  <c:v>0</c:v>
                </c:pt>
                <c:pt idx="2">
                  <c:v>0</c:v>
                </c:pt>
                <c:pt idx="3">
                  <c:v>0</c:v>
                </c:pt>
              </c:numCache>
              <c:extLst/>
            </c:numRef>
          </c:val>
          <c:extLst>
            <c:ext xmlns:c16="http://schemas.microsoft.com/office/drawing/2014/chart" uri="{C3380CC4-5D6E-409C-BE32-E72D297353CC}">
              <c16:uniqueId val="{0000000F-E601-48F4-90ED-2DC914437C8A}"/>
            </c:ext>
          </c:extLst>
        </c:ser>
        <c:dLbls>
          <c:dLblPos val="outEnd"/>
          <c:showLegendKey val="0"/>
          <c:showVal val="1"/>
          <c:showCatName val="0"/>
          <c:showSerName val="0"/>
          <c:showPercent val="0"/>
          <c:showBubbleSize val="0"/>
        </c:dLbls>
        <c:gapWidth val="219"/>
        <c:overlap val="-27"/>
        <c:axId val="1363889759"/>
        <c:axId val="1363891839"/>
      </c:barChart>
      <c:catAx>
        <c:axId val="136388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63891839"/>
        <c:crosses val="autoZero"/>
        <c:auto val="1"/>
        <c:lblAlgn val="ctr"/>
        <c:lblOffset val="100"/>
        <c:noMultiLvlLbl val="0"/>
      </c:catAx>
      <c:valAx>
        <c:axId val="1363891839"/>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rtl="0">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363889759"/>
        <c:crosses val="autoZero"/>
        <c:crossBetween val="between"/>
      </c:valAx>
      <c:spPr>
        <a:noFill/>
        <a:ln>
          <a:noFill/>
        </a:ln>
        <a:effectLst/>
      </c:spPr>
    </c:plotArea>
    <c:legend>
      <c:legendPos val="b"/>
      <c:layout>
        <c:manualLayout>
          <c:xMode val="edge"/>
          <c:yMode val="edge"/>
          <c:x val="3.1473503477788393E-3"/>
          <c:y val="0.82378457443235165"/>
          <c:w val="0.99361970638666375"/>
          <c:h val="0.17621542556764846"/>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rtl="0">
        <a:defRPr sz="1200">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CB728-31F0-4CE3-B029-C7B04D1B45D9}" type="datetimeFigureOut">
              <a:rPr lang="en-US" smtClean="0"/>
              <a:t>12/1/2022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CAD4C-E1A9-4859-90AE-8AB07B27E968}" type="slidenum">
              <a:rPr lang="en-US" smtClean="0"/>
              <a:t>‹#›</a:t>
            </a:fld>
            <a:endParaRPr lang="en-US"/>
          </a:p>
        </p:txBody>
      </p:sp>
    </p:spTree>
    <p:extLst>
      <p:ext uri="{BB962C8B-B14F-4D97-AF65-F5344CB8AC3E}">
        <p14:creationId xmlns:p14="http://schemas.microsoft.com/office/powerpoint/2010/main" val="4286653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0065A3"/>
                </a:solidFill>
                <a:effectLst/>
                <a:latin typeface="Century Gothic" panose="020B0502020202020204" pitchFamily="34" charset="0"/>
                <a:ea typeface="Calibri" panose="020F0502020204030204" pitchFamily="34" charset="0"/>
              </a:rPr>
              <a:t>Northern Policy Institute is Northern Ontario’s independent, evidence-driven think tank. We perform research, analyze data, and disseminate ideas. Our permanent offices are in Thunder Bay, Sudbury, and Kirkland Lake. Our mission is to enhance Northern Ontario's capacity to take the lead position on socio-economic policy that impacts our communities, our province, our country, and our world.</a:t>
            </a:r>
            <a:endParaRPr lang="en-US" sz="1800" dirty="0">
              <a:effectLst/>
              <a:latin typeface="Calibri" panose="020F0502020204030204" pitchFamily="34" charset="0"/>
              <a:ea typeface="Calibri" panose="020F0502020204030204" pitchFamily="34" charset="0"/>
            </a:endParaRPr>
          </a:p>
          <a:p>
            <a:endParaRPr lang="en-US" dirty="0"/>
          </a:p>
          <a:p>
            <a:r>
              <a:rPr lang="en-US" dirty="0"/>
              <a:t>I’m Mercedes Labelle, the Senior Policy Analyst at NPI based out of Sudbury, ON. I lead our community capacity team, which covers our population growth projects. As such, I work frequently with the LIPs and RIF in Northern Ontario, as well as the Rural and Northern Immigration Pilot coordinators, to measure and assess immigration levels and impacts</a:t>
            </a:r>
          </a:p>
          <a:p>
            <a:endParaRPr lang="en-US" dirty="0"/>
          </a:p>
          <a:p>
            <a:r>
              <a:rPr lang="en-US" dirty="0"/>
              <a:t>In fact, NPI has a three-year partnership with </a:t>
            </a:r>
            <a:r>
              <a:rPr lang="en-US" dirty="0" err="1"/>
              <a:t>FedNor</a:t>
            </a:r>
            <a:r>
              <a:rPr lang="en-US" dirty="0"/>
              <a:t> to monitor and assess the impacts of the Rural and Northern Immigration Pilot in Northern Ontario communities</a:t>
            </a:r>
          </a:p>
        </p:txBody>
      </p:sp>
      <p:sp>
        <p:nvSpPr>
          <p:cNvPr id="4" name="Slide Number Placeholder 3"/>
          <p:cNvSpPr>
            <a:spLocks noGrp="1"/>
          </p:cNvSpPr>
          <p:nvPr>
            <p:ph type="sldNum" sz="quarter" idx="5"/>
          </p:nvPr>
        </p:nvSpPr>
        <p:spPr/>
        <p:txBody>
          <a:bodyPr/>
          <a:lstStyle/>
          <a:p>
            <a:fld id="{AD9CAD4C-E1A9-4859-90AE-8AB07B27E968}" type="slidenum">
              <a:rPr lang="en-US" smtClean="0"/>
              <a:t>2</a:t>
            </a:fld>
            <a:endParaRPr lang="en-US"/>
          </a:p>
        </p:txBody>
      </p:sp>
    </p:spTree>
    <p:extLst>
      <p:ext uri="{BB962C8B-B14F-4D97-AF65-F5344CB8AC3E}">
        <p14:creationId xmlns:p14="http://schemas.microsoft.com/office/powerpoint/2010/main" val="229145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0065A3"/>
                </a:solidFill>
                <a:effectLst/>
                <a:latin typeface="Century Gothic" panose="020B0502020202020204" pitchFamily="34" charset="0"/>
                <a:ea typeface="Calibri" panose="020F0502020204030204" pitchFamily="34" charset="0"/>
              </a:rPr>
              <a:t>Northern Policy Institute is Northern Ontario’s independent, evidence-driven think tank. We perform research, analyze data, and disseminate ideas. Our permanent offices are in Thunder Bay, Sudbury, and Kirkland Lake. Our mission is to enhance Northern Ontario's capacity to take the lead position on socio-economic policy that impacts our communities, our province, our country, and our world.</a:t>
            </a:r>
            <a:endParaRPr lang="en-US" sz="1800" dirty="0">
              <a:effectLst/>
              <a:latin typeface="Calibri" panose="020F0502020204030204" pitchFamily="34" charset="0"/>
              <a:ea typeface="Calibri" panose="020F0502020204030204" pitchFamily="34" charset="0"/>
            </a:endParaRPr>
          </a:p>
          <a:p>
            <a:endParaRPr lang="en-US" dirty="0"/>
          </a:p>
          <a:p>
            <a:r>
              <a:rPr lang="en-US" dirty="0"/>
              <a:t>I’m Mercedes Labelle, the Senior Policy Analyst at NPI based out of Sudbury, ON. I lead our community capacity team, which covers our population growth projects. As such, I work frequently with the LIPs and RIF in Northern Ontario, as well as the Rural and Northern Immigration Pilot coordinators, to measure and assess immigration levels and impacts</a:t>
            </a:r>
          </a:p>
          <a:p>
            <a:endParaRPr lang="en-US" dirty="0"/>
          </a:p>
          <a:p>
            <a:r>
              <a:rPr lang="en-US" dirty="0"/>
              <a:t>In fact, NPI has a three-year partnership with </a:t>
            </a:r>
            <a:r>
              <a:rPr lang="en-US" dirty="0" err="1"/>
              <a:t>FedNor</a:t>
            </a:r>
            <a:r>
              <a:rPr lang="en-US" dirty="0"/>
              <a:t> to monitor and assess the impacts of the Rural and Northern Immigration Pilot in Northern Ontario communities</a:t>
            </a:r>
          </a:p>
        </p:txBody>
      </p:sp>
      <p:sp>
        <p:nvSpPr>
          <p:cNvPr id="4" name="Slide Number Placeholder 3"/>
          <p:cNvSpPr>
            <a:spLocks noGrp="1"/>
          </p:cNvSpPr>
          <p:nvPr>
            <p:ph type="sldNum" sz="quarter" idx="5"/>
          </p:nvPr>
        </p:nvSpPr>
        <p:spPr/>
        <p:txBody>
          <a:bodyPr/>
          <a:lstStyle/>
          <a:p>
            <a:fld id="{AD9CAD4C-E1A9-4859-90AE-8AB07B27E968}" type="slidenum">
              <a:rPr lang="en-US" smtClean="0"/>
              <a:t>14</a:t>
            </a:fld>
            <a:endParaRPr lang="en-US"/>
          </a:p>
        </p:txBody>
      </p:sp>
    </p:spTree>
    <p:extLst>
      <p:ext uri="{BB962C8B-B14F-4D97-AF65-F5344CB8AC3E}">
        <p14:creationId xmlns:p14="http://schemas.microsoft.com/office/powerpoint/2010/main" val="2291453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entGothWGL"/>
              </a:rPr>
              <a:t>Two examples of work we’ve done using the IMDB and other CDP datasets include: All Roads Lead Home paper series </a:t>
            </a:r>
          </a:p>
          <a:p>
            <a:endParaRPr lang="en-US" b="0" i="0" dirty="0">
              <a:solidFill>
                <a:srgbClr val="333333"/>
              </a:solidFill>
              <a:effectLst/>
              <a:latin typeface="CentGothWG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entGothWGL"/>
              </a:rPr>
              <a:t>Premise - establish baseline understanding of current immigration trends and demographic characteristics to engage in evidence-based decision-making that will positively impact Northern Ontario communities. We wrote reports for each of Big Five’ cities in Northern Ontario. </a:t>
            </a:r>
            <a:r>
              <a:rPr lang="en-US" dirty="0"/>
              <a:t>5 CMA/CAs in Northern Ontario (RNIP/LIP communities) – North Bay, Timmins, Sault Ste. Marie, Thunder Bay, and Sudbury</a:t>
            </a:r>
            <a:endParaRPr lang="en-US" b="0" i="0" dirty="0">
              <a:solidFill>
                <a:srgbClr val="333333"/>
              </a:solidFill>
              <a:effectLst/>
              <a:latin typeface="CentGothWGL"/>
            </a:endParaRPr>
          </a:p>
          <a:p>
            <a:endParaRPr lang="en-US" b="0" i="0" dirty="0">
              <a:solidFill>
                <a:srgbClr val="333333"/>
              </a:solidFill>
              <a:effectLst/>
              <a:latin typeface="CentGothWGL"/>
            </a:endParaRPr>
          </a:p>
          <a:p>
            <a:r>
              <a:rPr lang="en-US" b="0" i="0" dirty="0">
                <a:solidFill>
                  <a:srgbClr val="333333"/>
                </a:solidFill>
                <a:effectLst/>
                <a:latin typeface="CentGothWGL"/>
              </a:rPr>
              <a:t>These assessments can be used to evaluate immigration pilot programs, such as the Rural and Northern Immigration Pilot, and potential future newcomer programs</a:t>
            </a:r>
          </a:p>
          <a:p>
            <a:endParaRPr lang="en-US" b="0" i="0" dirty="0">
              <a:solidFill>
                <a:srgbClr val="333333"/>
              </a:solidFill>
              <a:effectLst/>
              <a:latin typeface="CentGothWGL"/>
            </a:endParaRPr>
          </a:p>
          <a:p>
            <a:r>
              <a:rPr lang="en-US" b="0" i="0" dirty="0">
                <a:solidFill>
                  <a:srgbClr val="333333"/>
                </a:solidFill>
                <a:effectLst/>
                <a:latin typeface="CentGothWGL"/>
              </a:rPr>
              <a:t>- Used multiple data sources, such as the IMDB, target group profiles, </a:t>
            </a:r>
            <a:r>
              <a:rPr lang="en-US" b="0" i="0" dirty="0" err="1">
                <a:solidFill>
                  <a:srgbClr val="333333"/>
                </a:solidFill>
                <a:effectLst/>
                <a:latin typeface="CentGothWGL"/>
              </a:rPr>
              <a:t>taxfiler</a:t>
            </a:r>
            <a:r>
              <a:rPr lang="en-US" b="0" i="0" dirty="0">
                <a:solidFill>
                  <a:srgbClr val="333333"/>
                </a:solidFill>
                <a:effectLst/>
                <a:latin typeface="CentGothWGL"/>
              </a:rPr>
              <a:t> data, and IRCC </a:t>
            </a:r>
            <a:r>
              <a:rPr lang="en-US" b="0" i="0">
                <a:solidFill>
                  <a:srgbClr val="333333"/>
                </a:solidFill>
                <a:effectLst/>
                <a:latin typeface="CentGothWGL"/>
              </a:rPr>
              <a:t>admission data</a:t>
            </a:r>
            <a:endParaRPr lang="en-US" dirty="0"/>
          </a:p>
          <a:p>
            <a:endParaRPr lang="en-US" dirty="0"/>
          </a:p>
          <a:p>
            <a:r>
              <a:rPr lang="en-US" dirty="0"/>
              <a:t>Indicators:</a:t>
            </a:r>
          </a:p>
          <a:p>
            <a:pPr marL="171450" indent="-171450">
              <a:buFontTx/>
              <a:buChar char="-"/>
            </a:pPr>
            <a:r>
              <a:rPr lang="en-US" dirty="0"/>
              <a:t>Immigrant characteristics </a:t>
            </a:r>
          </a:p>
          <a:p>
            <a:pPr marL="628650" lvl="1" indent="-171450">
              <a:buFontTx/>
              <a:buChar char="-"/>
            </a:pPr>
            <a:r>
              <a:rPr lang="en-US" dirty="0"/>
              <a:t>Admission of immigrants by country of citizenship </a:t>
            </a:r>
          </a:p>
          <a:p>
            <a:pPr marL="628650" lvl="1" indent="-171450">
              <a:buFontTx/>
              <a:buChar char="-"/>
            </a:pPr>
            <a:r>
              <a:rPr lang="en-US" dirty="0"/>
              <a:t>Sex of immigrants </a:t>
            </a:r>
          </a:p>
          <a:p>
            <a:pPr marL="628650" lvl="1" indent="-171450">
              <a:buFontTx/>
              <a:buChar char="-"/>
            </a:pPr>
            <a:r>
              <a:rPr lang="en-US" dirty="0"/>
              <a:t>Age at landing </a:t>
            </a:r>
          </a:p>
          <a:p>
            <a:pPr marL="628650" lvl="1" indent="-171450">
              <a:buFontTx/>
              <a:buChar char="-"/>
            </a:pPr>
            <a:r>
              <a:rPr lang="en-US" dirty="0"/>
              <a:t>Language spoken </a:t>
            </a:r>
          </a:p>
          <a:p>
            <a:pPr marL="628650" lvl="1" indent="-171450">
              <a:buFontTx/>
              <a:buChar char="-"/>
            </a:pPr>
            <a:r>
              <a:rPr lang="en-US" dirty="0"/>
              <a:t>Immigration stream</a:t>
            </a:r>
          </a:p>
          <a:p>
            <a:pPr marL="628650" lvl="1" indent="-171450">
              <a:buFontTx/>
              <a:buChar char="-"/>
            </a:pPr>
            <a:r>
              <a:rPr lang="en-US" dirty="0"/>
              <a:t>Country of birth </a:t>
            </a:r>
          </a:p>
          <a:p>
            <a:pPr marL="171450" lvl="0" indent="-171450">
              <a:buFontTx/>
              <a:buChar char="-"/>
            </a:pPr>
            <a:r>
              <a:rPr lang="en-US" dirty="0"/>
              <a:t>Income </a:t>
            </a:r>
          </a:p>
          <a:p>
            <a:pPr marL="628650" lvl="1" indent="-171450">
              <a:buFontTx/>
              <a:buChar char="-"/>
            </a:pPr>
            <a:r>
              <a:rPr lang="en-US" dirty="0"/>
              <a:t>Median and mean total income </a:t>
            </a:r>
          </a:p>
          <a:p>
            <a:pPr marL="628650" lvl="1" indent="-171450">
              <a:buFontTx/>
              <a:buChar char="-"/>
            </a:pPr>
            <a:r>
              <a:rPr lang="en-US" dirty="0"/>
              <a:t>Median employment earnings </a:t>
            </a:r>
          </a:p>
          <a:p>
            <a:pPr marL="171450" lvl="0" indent="-171450">
              <a:buFontTx/>
              <a:buChar char="-"/>
            </a:pPr>
            <a:r>
              <a:rPr lang="en-US" dirty="0"/>
              <a:t>Economic outcomes</a:t>
            </a:r>
          </a:p>
          <a:p>
            <a:pPr marL="628650" lvl="1" indent="-171450">
              <a:buFontTx/>
              <a:buChar char="-"/>
            </a:pPr>
            <a:r>
              <a:rPr lang="en-US" dirty="0"/>
              <a:t>Employment / participation rates</a:t>
            </a:r>
          </a:p>
          <a:p>
            <a:pPr marL="171450" lvl="0" indent="-171450">
              <a:buFontTx/>
              <a:buChar char="-"/>
            </a:pPr>
            <a:r>
              <a:rPr lang="en-US" dirty="0"/>
              <a:t>Mobility/retention rates</a:t>
            </a:r>
          </a:p>
          <a:p>
            <a:pPr marL="171450" lvl="0" indent="-171450">
              <a:buFontTx/>
              <a:buChar char="-"/>
            </a:pPr>
            <a:r>
              <a:rPr lang="en-US" dirty="0"/>
              <a:t>Settlement service clients by service type (originally we requested this data from IRCC, but it’s now available through the IMDB – and I know Mike will be going over this shortly) </a:t>
            </a:r>
            <a:br>
              <a:rPr lang="en-US" dirty="0"/>
            </a:br>
            <a:endParaRPr lang="en-US" dirty="0"/>
          </a:p>
          <a:p>
            <a:pPr marL="628650" lvl="1" indent="-171450">
              <a:buFontTx/>
              <a:buChar char="-"/>
            </a:pPr>
            <a:endParaRPr lang="en-US" dirty="0"/>
          </a:p>
          <a:p>
            <a:pPr marL="457200" lvl="1" indent="0">
              <a:buFontTx/>
              <a:buNone/>
            </a:pPr>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15</a:t>
            </a:fld>
            <a:endParaRPr lang="en-US"/>
          </a:p>
        </p:txBody>
      </p:sp>
    </p:spTree>
    <p:extLst>
      <p:ext uri="{BB962C8B-B14F-4D97-AF65-F5344CB8AC3E}">
        <p14:creationId xmlns:p14="http://schemas.microsoft.com/office/powerpoint/2010/main" val="4011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Though some of the data used to create these reports are, in theory, offered through the IMDB, the numbers for the geographies we wrote the reports for were too low (</a:t>
            </a:r>
            <a:r>
              <a:rPr lang="en-US" dirty="0" err="1"/>
              <a:t>ie</a:t>
            </a:r>
            <a:r>
              <a:rPr lang="en-US" dirty="0"/>
              <a:t> suppressed) so we did use proxy measures </a:t>
            </a:r>
          </a:p>
          <a:p>
            <a:pPr marL="0" indent="0">
              <a:buFontTx/>
              <a:buNone/>
            </a:pPr>
            <a:endParaRPr lang="en-US" dirty="0"/>
          </a:p>
          <a:p>
            <a:pPr marL="171450" indent="-171450">
              <a:buFontTx/>
              <a:buChar char="-"/>
            </a:pPr>
            <a:r>
              <a:rPr lang="en-US" dirty="0"/>
              <a:t>Done for the Big 5 communities in Northern Ontario and the 11 CDs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7A8389"/>
                </a:solidFill>
                <a:effectLst/>
                <a:latin typeface="CentGothWGL"/>
              </a:rPr>
              <a:t>This series of papers projects how many future French-speaking and Francophone migrants should be targeted to maintain the current levels in Northern Ontario for these two groups. </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Though French-speaking immigrant mobility data was suppressed (thus not useable for this project), if it is available for your community on CDP, it would help increase the accuracy of the projections (and make your life a little easier)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16</a:t>
            </a:fld>
            <a:endParaRPr lang="en-US"/>
          </a:p>
        </p:txBody>
      </p:sp>
    </p:spTree>
    <p:extLst>
      <p:ext uri="{BB962C8B-B14F-4D97-AF65-F5344CB8AC3E}">
        <p14:creationId xmlns:p14="http://schemas.microsoft.com/office/powerpoint/2010/main" val="313813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14F95"/>
                </a:solidFill>
                <a:effectLst/>
                <a:latin typeface="Century Gothic" panose="020B0502020202020204" pitchFamily="34" charset="0"/>
              </a:rPr>
              <a:t>by sex, socio-demographic profile, admission year and tax year, for Canada, select provinces/territories and partnerships - LIP boundaries</a:t>
            </a:r>
          </a:p>
          <a:p>
            <a:endParaRPr lang="en-US" sz="1200" b="0" i="0" dirty="0">
              <a:solidFill>
                <a:srgbClr val="014F95"/>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14F95"/>
                </a:solidFill>
                <a:effectLst/>
                <a:latin typeface="Century Gothic" panose="020B0502020202020204" pitchFamily="34" charset="0"/>
              </a:rPr>
              <a:t>When evaluating a work experience-based program like the RNIP, that will potentially have direct impacts Economic migrants, it is useful to have stream-specific data to better assess program impacts</a:t>
            </a:r>
          </a:p>
          <a:p>
            <a:endParaRPr lang="en-US" sz="1200" b="0" i="0" dirty="0">
              <a:solidFill>
                <a:srgbClr val="014F95"/>
              </a:solidFill>
              <a:effectLst/>
              <a:latin typeface="Century Gothic" panose="020B0502020202020204" pitchFamily="34" charset="0"/>
            </a:endParaRPr>
          </a:p>
          <a:p>
            <a:r>
              <a:rPr lang="en-US" sz="1200" b="0" i="0" dirty="0">
                <a:solidFill>
                  <a:srgbClr val="014F95"/>
                </a:solidFill>
                <a:effectLst/>
                <a:latin typeface="Century Gothic" panose="020B0502020202020204" pitchFamily="34" charset="0"/>
              </a:rPr>
              <a:t>Here we are looking at median total income ($) for immigrants living within the five NOLIP boundaries – specifically those that filed taxes in the 2019 tax year</a:t>
            </a:r>
          </a:p>
          <a:p>
            <a:endParaRPr lang="en-US" sz="1200" b="0" i="0" dirty="0">
              <a:solidFill>
                <a:srgbClr val="014F95"/>
              </a:solidFill>
              <a:effectLst/>
              <a:latin typeface="Century Gothic" panose="020B0502020202020204" pitchFamily="34" charset="0"/>
            </a:endParaRPr>
          </a:p>
          <a:p>
            <a:r>
              <a:rPr lang="en-US" sz="1200" b="0" i="0" dirty="0">
                <a:solidFill>
                  <a:srgbClr val="014F95"/>
                </a:solidFill>
                <a:effectLst/>
                <a:latin typeface="Century Gothic" panose="020B0502020202020204" pitchFamily="34" charset="0"/>
              </a:rPr>
              <a:t>Economic outcomes, such as income and involvement in the </a:t>
            </a:r>
            <a:r>
              <a:rPr lang="en-US" sz="1200" b="0" i="0" dirty="0" err="1">
                <a:solidFill>
                  <a:srgbClr val="014F95"/>
                </a:solidFill>
                <a:effectLst/>
                <a:latin typeface="Century Gothic" panose="020B0502020202020204" pitchFamily="34" charset="0"/>
              </a:rPr>
              <a:t>labour</a:t>
            </a:r>
            <a:r>
              <a:rPr lang="en-US" sz="1200" b="0" i="0" dirty="0">
                <a:solidFill>
                  <a:srgbClr val="014F95"/>
                </a:solidFill>
                <a:effectLst/>
                <a:latin typeface="Century Gothic" panose="020B0502020202020204" pitchFamily="34" charset="0"/>
              </a:rPr>
              <a:t> market, typically differ depending on the immigration stream the immigrant followed</a:t>
            </a:r>
          </a:p>
          <a:p>
            <a:endParaRPr lang="en-US" sz="1200" b="0" i="0" dirty="0">
              <a:solidFill>
                <a:srgbClr val="014F95"/>
              </a:solidFill>
              <a:effectLst/>
              <a:latin typeface="Century Gothic" panose="020B0502020202020204" pitchFamily="34" charset="0"/>
            </a:endParaRPr>
          </a:p>
          <a:p>
            <a:r>
              <a:rPr lang="en-US" sz="1200" b="0" i="0" dirty="0">
                <a:solidFill>
                  <a:srgbClr val="014F95"/>
                </a:solidFill>
                <a:effectLst/>
                <a:latin typeface="Century Gothic" panose="020B0502020202020204" pitchFamily="34" charset="0"/>
              </a:rPr>
              <a:t>This table </a:t>
            </a:r>
            <a:r>
              <a:rPr lang="en-US" dirty="0"/>
              <a:t>includes the </a:t>
            </a:r>
            <a:r>
              <a:rPr lang="en-US" dirty="0" err="1"/>
              <a:t>taxfiler’s</a:t>
            </a:r>
            <a:r>
              <a:rPr lang="en-US" dirty="0"/>
              <a:t> income from taxable sources (for example, all market incomes such as employment earnings) as well as non-taxable sources (for example, government transfers such as social assistance or child benefits).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most instances where data is available, median total income is higher among economic principal applicants than other admission streams </a:t>
            </a:r>
          </a:p>
          <a:p>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18</a:t>
            </a:fld>
            <a:endParaRPr lang="en-US"/>
          </a:p>
        </p:txBody>
      </p:sp>
    </p:spTree>
    <p:extLst>
      <p:ext uri="{BB962C8B-B14F-4D97-AF65-F5344CB8AC3E}">
        <p14:creationId xmlns:p14="http://schemas.microsoft.com/office/powerpoint/2010/main" val="279248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14F95"/>
                </a:solidFill>
                <a:effectLst/>
                <a:latin typeface="Century Gothic" panose="020B0502020202020204" pitchFamily="34" charset="0"/>
              </a:rPr>
              <a:t>Here we are looking at median employment earnings for immigrants living within the five NOLIP boundaries</a:t>
            </a:r>
          </a:p>
          <a:p>
            <a:endParaRPr lang="en-US" sz="1200" b="0" i="0" dirty="0">
              <a:solidFill>
                <a:srgbClr val="014F95"/>
              </a:solidFill>
              <a:effectLst/>
              <a:latin typeface="Century Gothic" panose="020B0502020202020204" pitchFamily="34" charset="0"/>
            </a:endParaRPr>
          </a:p>
          <a:p>
            <a:r>
              <a:rPr lang="en-US" dirty="0"/>
              <a:t>Employment income is the sum of wages, salaries, commissions, and self-employment income – it does not include non-taxable benefits like social assistance </a:t>
            </a:r>
            <a:endParaRPr lang="en-US" sz="1200" b="0" i="0" dirty="0">
              <a:solidFill>
                <a:srgbClr val="014F95"/>
              </a:solidFill>
              <a:effectLst/>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AD9CAD4C-E1A9-4859-90AE-8AB07B27E968}" type="slidenum">
              <a:rPr lang="en-US" smtClean="0"/>
              <a:t>19</a:t>
            </a:fld>
            <a:endParaRPr lang="en-US"/>
          </a:p>
        </p:txBody>
      </p:sp>
    </p:spTree>
    <p:extLst>
      <p:ext uri="{BB962C8B-B14F-4D97-AF65-F5344CB8AC3E}">
        <p14:creationId xmlns:p14="http://schemas.microsoft.com/office/powerpoint/2010/main" val="3996037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export data from beyond2020 into excel once you have it cleaned and showing the indicators and geography you want </a:t>
            </a:r>
          </a:p>
          <a:p>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20</a:t>
            </a:fld>
            <a:endParaRPr lang="en-US"/>
          </a:p>
        </p:txBody>
      </p:sp>
    </p:spTree>
    <p:extLst>
      <p:ext uri="{BB962C8B-B14F-4D97-AF65-F5344CB8AC3E}">
        <p14:creationId xmlns:p14="http://schemas.microsoft.com/office/powerpoint/2010/main" val="197338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21</a:t>
            </a:fld>
            <a:endParaRPr lang="en-US"/>
          </a:p>
        </p:txBody>
      </p:sp>
    </p:spTree>
    <p:extLst>
      <p:ext uri="{BB962C8B-B14F-4D97-AF65-F5344CB8AC3E}">
        <p14:creationId xmlns:p14="http://schemas.microsoft.com/office/powerpoint/2010/main" val="317286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22</a:t>
            </a:fld>
            <a:endParaRPr lang="en-US"/>
          </a:p>
        </p:txBody>
      </p:sp>
    </p:spTree>
    <p:extLst>
      <p:ext uri="{BB962C8B-B14F-4D97-AF65-F5344CB8AC3E}">
        <p14:creationId xmlns:p14="http://schemas.microsoft.com/office/powerpoint/2010/main" val="3180483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both median total income and median employment income, there isn’t too much of a discrepancy in economic immigrants’ incomes</a:t>
            </a:r>
          </a:p>
          <a:p>
            <a:endParaRPr lang="en-US" dirty="0"/>
          </a:p>
          <a:p>
            <a:r>
              <a:rPr lang="en-US" dirty="0"/>
              <a:t>We do see some difference between the two income measures in other immigration streams, like those of refugees’ and spouse and dependents’, which could indicate a higher use of social assistance </a:t>
            </a:r>
          </a:p>
          <a:p>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23</a:t>
            </a:fld>
            <a:endParaRPr lang="en-US"/>
          </a:p>
        </p:txBody>
      </p:sp>
    </p:spTree>
    <p:extLst>
      <p:ext uri="{BB962C8B-B14F-4D97-AF65-F5344CB8AC3E}">
        <p14:creationId xmlns:p14="http://schemas.microsoft.com/office/powerpoint/2010/main" val="245316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entGothWGL"/>
              </a:rPr>
              <a:t>Two examples of work we’ve done using the IMDB and other CDP datasets include: All Roads Lead Home paper series </a:t>
            </a:r>
          </a:p>
          <a:p>
            <a:endParaRPr lang="en-US" b="0" i="0" dirty="0">
              <a:solidFill>
                <a:srgbClr val="333333"/>
              </a:solidFill>
              <a:effectLst/>
              <a:latin typeface="CentGothWG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entGothWGL"/>
              </a:rPr>
              <a:t>Premise - establish baseline understanding of current immigration trends and demographic characteristics to engage in evidence-based decision-making that will positively impact Northern Ontario communities. We wrote reports for each of Big Five’ cities in Northern Ontario. </a:t>
            </a:r>
            <a:r>
              <a:rPr lang="en-US" dirty="0"/>
              <a:t>5 CMA/CAs in Northern Ontario (RNIP/LIP communities) – North Bay, Timmins, Sault Ste. Marie, Thunder Bay, and Sudbury</a:t>
            </a:r>
            <a:endParaRPr lang="en-US" b="0" i="0" dirty="0">
              <a:solidFill>
                <a:srgbClr val="333333"/>
              </a:solidFill>
              <a:effectLst/>
              <a:latin typeface="CentGothWGL"/>
            </a:endParaRPr>
          </a:p>
          <a:p>
            <a:endParaRPr lang="en-US" b="0" i="0" dirty="0">
              <a:solidFill>
                <a:srgbClr val="333333"/>
              </a:solidFill>
              <a:effectLst/>
              <a:latin typeface="CentGothWGL"/>
            </a:endParaRPr>
          </a:p>
          <a:p>
            <a:r>
              <a:rPr lang="en-US" b="0" i="0" dirty="0">
                <a:solidFill>
                  <a:srgbClr val="333333"/>
                </a:solidFill>
                <a:effectLst/>
                <a:latin typeface="CentGothWGL"/>
              </a:rPr>
              <a:t>These assessments can be used to evaluate immigration pilot programs, such as the Rural and Northern Immigration Pilot, and potential future newcomer programs</a:t>
            </a:r>
          </a:p>
          <a:p>
            <a:endParaRPr lang="en-US" b="0" i="0" dirty="0">
              <a:solidFill>
                <a:srgbClr val="333333"/>
              </a:solidFill>
              <a:effectLst/>
              <a:latin typeface="CentGothWGL"/>
            </a:endParaRPr>
          </a:p>
          <a:p>
            <a:r>
              <a:rPr lang="en-US" b="0" i="0" dirty="0">
                <a:solidFill>
                  <a:srgbClr val="333333"/>
                </a:solidFill>
                <a:effectLst/>
                <a:latin typeface="CentGothWGL"/>
              </a:rPr>
              <a:t>- Used multiple data sources, such as the IMDB, target group profiles, </a:t>
            </a:r>
            <a:r>
              <a:rPr lang="en-US" b="0" i="0" dirty="0" err="1">
                <a:solidFill>
                  <a:srgbClr val="333333"/>
                </a:solidFill>
                <a:effectLst/>
                <a:latin typeface="CentGothWGL"/>
              </a:rPr>
              <a:t>taxfiler</a:t>
            </a:r>
            <a:r>
              <a:rPr lang="en-US" b="0" i="0" dirty="0">
                <a:solidFill>
                  <a:srgbClr val="333333"/>
                </a:solidFill>
                <a:effectLst/>
                <a:latin typeface="CentGothWGL"/>
              </a:rPr>
              <a:t> data, and IRCC </a:t>
            </a:r>
            <a:r>
              <a:rPr lang="en-US" b="0" i="0">
                <a:solidFill>
                  <a:srgbClr val="333333"/>
                </a:solidFill>
                <a:effectLst/>
                <a:latin typeface="CentGothWGL"/>
              </a:rPr>
              <a:t>admission data</a:t>
            </a:r>
            <a:endParaRPr lang="en-US" dirty="0"/>
          </a:p>
          <a:p>
            <a:endParaRPr lang="en-US" dirty="0"/>
          </a:p>
          <a:p>
            <a:r>
              <a:rPr lang="en-US" dirty="0"/>
              <a:t>Indicators:</a:t>
            </a:r>
          </a:p>
          <a:p>
            <a:pPr marL="171450" indent="-171450">
              <a:buFontTx/>
              <a:buChar char="-"/>
            </a:pPr>
            <a:r>
              <a:rPr lang="en-US" dirty="0"/>
              <a:t>Immigrant characteristics </a:t>
            </a:r>
          </a:p>
          <a:p>
            <a:pPr marL="628650" lvl="1" indent="-171450">
              <a:buFontTx/>
              <a:buChar char="-"/>
            </a:pPr>
            <a:r>
              <a:rPr lang="en-US" dirty="0"/>
              <a:t>Admission of immigrants by country of citizenship </a:t>
            </a:r>
          </a:p>
          <a:p>
            <a:pPr marL="628650" lvl="1" indent="-171450">
              <a:buFontTx/>
              <a:buChar char="-"/>
            </a:pPr>
            <a:r>
              <a:rPr lang="en-US" dirty="0"/>
              <a:t>Sex of immigrants </a:t>
            </a:r>
          </a:p>
          <a:p>
            <a:pPr marL="628650" lvl="1" indent="-171450">
              <a:buFontTx/>
              <a:buChar char="-"/>
            </a:pPr>
            <a:r>
              <a:rPr lang="en-US" dirty="0"/>
              <a:t>Age at landing </a:t>
            </a:r>
          </a:p>
          <a:p>
            <a:pPr marL="628650" lvl="1" indent="-171450">
              <a:buFontTx/>
              <a:buChar char="-"/>
            </a:pPr>
            <a:r>
              <a:rPr lang="en-US" dirty="0"/>
              <a:t>Language spoken </a:t>
            </a:r>
          </a:p>
          <a:p>
            <a:pPr marL="628650" lvl="1" indent="-171450">
              <a:buFontTx/>
              <a:buChar char="-"/>
            </a:pPr>
            <a:r>
              <a:rPr lang="en-US" dirty="0"/>
              <a:t>Immigration stream</a:t>
            </a:r>
          </a:p>
          <a:p>
            <a:pPr marL="628650" lvl="1" indent="-171450">
              <a:buFontTx/>
              <a:buChar char="-"/>
            </a:pPr>
            <a:r>
              <a:rPr lang="en-US" dirty="0"/>
              <a:t>Country of birth </a:t>
            </a:r>
          </a:p>
          <a:p>
            <a:pPr marL="171450" lvl="0" indent="-171450">
              <a:buFontTx/>
              <a:buChar char="-"/>
            </a:pPr>
            <a:r>
              <a:rPr lang="en-US" dirty="0"/>
              <a:t>Income </a:t>
            </a:r>
          </a:p>
          <a:p>
            <a:pPr marL="628650" lvl="1" indent="-171450">
              <a:buFontTx/>
              <a:buChar char="-"/>
            </a:pPr>
            <a:r>
              <a:rPr lang="en-US" dirty="0"/>
              <a:t>Median and mean total income </a:t>
            </a:r>
          </a:p>
          <a:p>
            <a:pPr marL="628650" lvl="1" indent="-171450">
              <a:buFontTx/>
              <a:buChar char="-"/>
            </a:pPr>
            <a:r>
              <a:rPr lang="en-US" dirty="0"/>
              <a:t>Median employment earnings </a:t>
            </a:r>
          </a:p>
          <a:p>
            <a:pPr marL="171450" lvl="0" indent="-171450">
              <a:buFontTx/>
              <a:buChar char="-"/>
            </a:pPr>
            <a:r>
              <a:rPr lang="en-US" dirty="0"/>
              <a:t>Economic outcomes</a:t>
            </a:r>
          </a:p>
          <a:p>
            <a:pPr marL="628650" lvl="1" indent="-171450">
              <a:buFontTx/>
              <a:buChar char="-"/>
            </a:pPr>
            <a:r>
              <a:rPr lang="en-US" dirty="0"/>
              <a:t>Employment / participation rates</a:t>
            </a:r>
          </a:p>
          <a:p>
            <a:pPr marL="171450" lvl="0" indent="-171450">
              <a:buFontTx/>
              <a:buChar char="-"/>
            </a:pPr>
            <a:r>
              <a:rPr lang="en-US" dirty="0"/>
              <a:t>Mobility/retention rates</a:t>
            </a:r>
          </a:p>
          <a:p>
            <a:pPr marL="171450" lvl="0" indent="-171450">
              <a:buFontTx/>
              <a:buChar char="-"/>
            </a:pPr>
            <a:r>
              <a:rPr lang="en-US" dirty="0"/>
              <a:t>Settlement service clients by service type (originally we requested this data from IRCC, but it’s now available through the IMDB – and I know Mike will be going over this shortly) </a:t>
            </a:r>
            <a:br>
              <a:rPr lang="en-US" dirty="0"/>
            </a:br>
            <a:endParaRPr lang="en-US" dirty="0"/>
          </a:p>
          <a:p>
            <a:pPr marL="628650" lvl="1" indent="-171450">
              <a:buFontTx/>
              <a:buChar char="-"/>
            </a:pPr>
            <a:endParaRPr lang="en-US" dirty="0"/>
          </a:p>
          <a:p>
            <a:pPr marL="457200" lvl="1" indent="0">
              <a:buFontTx/>
              <a:buNone/>
            </a:pPr>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3</a:t>
            </a:fld>
            <a:endParaRPr lang="en-US"/>
          </a:p>
        </p:txBody>
      </p:sp>
    </p:spTree>
    <p:extLst>
      <p:ext uri="{BB962C8B-B14F-4D97-AF65-F5344CB8AC3E}">
        <p14:creationId xmlns:p14="http://schemas.microsoft.com/office/powerpoint/2010/main" val="4011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Though some of the data used to create these reports are, in theory, offered through the IMDB, the numbers for the geographies we wrote the reports for were too low (</a:t>
            </a:r>
            <a:r>
              <a:rPr lang="en-US" dirty="0" err="1"/>
              <a:t>ie</a:t>
            </a:r>
            <a:r>
              <a:rPr lang="en-US" dirty="0"/>
              <a:t> suppressed) so we did use proxy measures </a:t>
            </a:r>
          </a:p>
          <a:p>
            <a:pPr marL="0" indent="0">
              <a:buFontTx/>
              <a:buNone/>
            </a:pPr>
            <a:endParaRPr lang="en-US" dirty="0"/>
          </a:p>
          <a:p>
            <a:pPr marL="171450" indent="-171450">
              <a:buFontTx/>
              <a:buChar char="-"/>
            </a:pPr>
            <a:r>
              <a:rPr lang="en-US" dirty="0"/>
              <a:t>Done for the Big 5 communities in Northern Ontario and the 11 CDs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7A8389"/>
                </a:solidFill>
                <a:effectLst/>
                <a:latin typeface="CentGothWGL"/>
              </a:rPr>
              <a:t>This series of papers projects how many future French-speaking and Francophone migrants should be targeted to maintain the current levels in Northern Ontario for these two groups. </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Though French-speaking immigrant mobility data was suppressed (thus not useable for this project), if it is available for your community on CDP, it would help increase the accuracy of the projections (and make your life a little easier)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4</a:t>
            </a:fld>
            <a:endParaRPr lang="en-US"/>
          </a:p>
        </p:txBody>
      </p:sp>
    </p:spTree>
    <p:extLst>
      <p:ext uri="{BB962C8B-B14F-4D97-AF65-F5344CB8AC3E}">
        <p14:creationId xmlns:p14="http://schemas.microsoft.com/office/powerpoint/2010/main" val="313813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14F95"/>
                </a:solidFill>
                <a:effectLst/>
                <a:latin typeface="Century Gothic" panose="020B0502020202020204" pitchFamily="34" charset="0"/>
              </a:rPr>
              <a:t>by sex, socio-demographic profile, admission year and tax year, for Canada, select provinces/territories and partnerships - LIP boundaries</a:t>
            </a:r>
          </a:p>
          <a:p>
            <a:endParaRPr lang="en-US" sz="1200" b="0" i="0" dirty="0">
              <a:solidFill>
                <a:srgbClr val="014F95"/>
              </a:solidFill>
              <a:effectLst/>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14F95"/>
                </a:solidFill>
                <a:effectLst/>
                <a:latin typeface="Century Gothic" panose="020B0502020202020204" pitchFamily="34" charset="0"/>
              </a:rPr>
              <a:t>When evaluating a work experience-based program like the RNIP, that will potentially have direct impacts Economic migrants, it is useful to have stream-specific data to better assess program impacts</a:t>
            </a:r>
          </a:p>
          <a:p>
            <a:endParaRPr lang="en-US" sz="1200" b="0" i="0" dirty="0">
              <a:solidFill>
                <a:srgbClr val="014F95"/>
              </a:solidFill>
              <a:effectLst/>
              <a:latin typeface="Century Gothic" panose="020B0502020202020204" pitchFamily="34" charset="0"/>
            </a:endParaRPr>
          </a:p>
          <a:p>
            <a:r>
              <a:rPr lang="en-US" sz="1200" b="0" i="0" dirty="0">
                <a:solidFill>
                  <a:srgbClr val="014F95"/>
                </a:solidFill>
                <a:effectLst/>
                <a:latin typeface="Century Gothic" panose="020B0502020202020204" pitchFamily="34" charset="0"/>
              </a:rPr>
              <a:t>Here we are looking at median total income ($) for immigrants living within the five NOLIP boundaries – specifically those that filed taxes in the 2019 tax year</a:t>
            </a:r>
          </a:p>
          <a:p>
            <a:endParaRPr lang="en-US" sz="1200" b="0" i="0" dirty="0">
              <a:solidFill>
                <a:srgbClr val="014F95"/>
              </a:solidFill>
              <a:effectLst/>
              <a:latin typeface="Century Gothic" panose="020B0502020202020204" pitchFamily="34" charset="0"/>
            </a:endParaRPr>
          </a:p>
          <a:p>
            <a:r>
              <a:rPr lang="en-US" sz="1200" b="0" i="0" dirty="0">
                <a:solidFill>
                  <a:srgbClr val="014F95"/>
                </a:solidFill>
                <a:effectLst/>
                <a:latin typeface="Century Gothic" panose="020B0502020202020204" pitchFamily="34" charset="0"/>
              </a:rPr>
              <a:t>Economic outcomes, such as income and involvement in the </a:t>
            </a:r>
            <a:r>
              <a:rPr lang="en-US" sz="1200" b="0" i="0" dirty="0" err="1">
                <a:solidFill>
                  <a:srgbClr val="014F95"/>
                </a:solidFill>
                <a:effectLst/>
                <a:latin typeface="Century Gothic" panose="020B0502020202020204" pitchFamily="34" charset="0"/>
              </a:rPr>
              <a:t>labour</a:t>
            </a:r>
            <a:r>
              <a:rPr lang="en-US" sz="1200" b="0" i="0" dirty="0">
                <a:solidFill>
                  <a:srgbClr val="014F95"/>
                </a:solidFill>
                <a:effectLst/>
                <a:latin typeface="Century Gothic" panose="020B0502020202020204" pitchFamily="34" charset="0"/>
              </a:rPr>
              <a:t> market, typically differ depending on the immigration stream the immigrant followed</a:t>
            </a:r>
          </a:p>
          <a:p>
            <a:endParaRPr lang="en-US" sz="1200" b="0" i="0" dirty="0">
              <a:solidFill>
                <a:srgbClr val="014F95"/>
              </a:solidFill>
              <a:effectLst/>
              <a:latin typeface="Century Gothic" panose="020B0502020202020204" pitchFamily="34" charset="0"/>
            </a:endParaRPr>
          </a:p>
          <a:p>
            <a:r>
              <a:rPr lang="en-US" sz="1200" b="0" i="0" dirty="0">
                <a:solidFill>
                  <a:srgbClr val="014F95"/>
                </a:solidFill>
                <a:effectLst/>
                <a:latin typeface="Century Gothic" panose="020B0502020202020204" pitchFamily="34" charset="0"/>
              </a:rPr>
              <a:t>This table </a:t>
            </a:r>
            <a:r>
              <a:rPr lang="en-US" dirty="0"/>
              <a:t>includes the </a:t>
            </a:r>
            <a:r>
              <a:rPr lang="en-US" dirty="0" err="1"/>
              <a:t>taxfiler’s</a:t>
            </a:r>
            <a:r>
              <a:rPr lang="en-US" dirty="0"/>
              <a:t> income from taxable sources (for example, all market incomes such as employment earnings) as well as non-taxable sources (for example, government transfers such as social assistance or child benefits).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most instances where data is available, median total income is higher among economic principal applicants than other admission streams </a:t>
            </a:r>
          </a:p>
          <a:p>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6</a:t>
            </a:fld>
            <a:endParaRPr lang="en-US"/>
          </a:p>
        </p:txBody>
      </p:sp>
    </p:spTree>
    <p:extLst>
      <p:ext uri="{BB962C8B-B14F-4D97-AF65-F5344CB8AC3E}">
        <p14:creationId xmlns:p14="http://schemas.microsoft.com/office/powerpoint/2010/main" val="279248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14F95"/>
                </a:solidFill>
                <a:effectLst/>
                <a:latin typeface="Century Gothic" panose="020B0502020202020204" pitchFamily="34" charset="0"/>
              </a:rPr>
              <a:t>Here we are looking at median employment earnings for immigrants living within the five NOLIP boundaries</a:t>
            </a:r>
          </a:p>
          <a:p>
            <a:endParaRPr lang="en-US" sz="1200" b="0" i="0" dirty="0">
              <a:solidFill>
                <a:srgbClr val="014F95"/>
              </a:solidFill>
              <a:effectLst/>
              <a:latin typeface="Century Gothic" panose="020B0502020202020204" pitchFamily="34" charset="0"/>
            </a:endParaRPr>
          </a:p>
          <a:p>
            <a:r>
              <a:rPr lang="en-US" dirty="0"/>
              <a:t>Employment income is the sum of wages, salaries, commissions, and self-employment income – it does not include non-taxable benefits like social assistance </a:t>
            </a:r>
            <a:endParaRPr lang="en-US" sz="1200" b="0" i="0" dirty="0">
              <a:solidFill>
                <a:srgbClr val="014F95"/>
              </a:solidFill>
              <a:effectLst/>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AD9CAD4C-E1A9-4859-90AE-8AB07B27E968}" type="slidenum">
              <a:rPr lang="en-US" smtClean="0"/>
              <a:t>7</a:t>
            </a:fld>
            <a:endParaRPr lang="en-US"/>
          </a:p>
        </p:txBody>
      </p:sp>
    </p:spTree>
    <p:extLst>
      <p:ext uri="{BB962C8B-B14F-4D97-AF65-F5344CB8AC3E}">
        <p14:creationId xmlns:p14="http://schemas.microsoft.com/office/powerpoint/2010/main" val="399603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export data from beyond2020 into excel once you have it cleaned and showing the indicators and geography you want </a:t>
            </a:r>
          </a:p>
          <a:p>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8</a:t>
            </a:fld>
            <a:endParaRPr lang="en-US"/>
          </a:p>
        </p:txBody>
      </p:sp>
    </p:spTree>
    <p:extLst>
      <p:ext uri="{BB962C8B-B14F-4D97-AF65-F5344CB8AC3E}">
        <p14:creationId xmlns:p14="http://schemas.microsoft.com/office/powerpoint/2010/main" val="1973382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9</a:t>
            </a:fld>
            <a:endParaRPr lang="en-US"/>
          </a:p>
        </p:txBody>
      </p:sp>
    </p:spTree>
    <p:extLst>
      <p:ext uri="{BB962C8B-B14F-4D97-AF65-F5344CB8AC3E}">
        <p14:creationId xmlns:p14="http://schemas.microsoft.com/office/powerpoint/2010/main" val="317286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10</a:t>
            </a:fld>
            <a:endParaRPr lang="en-US"/>
          </a:p>
        </p:txBody>
      </p:sp>
    </p:spTree>
    <p:extLst>
      <p:ext uri="{BB962C8B-B14F-4D97-AF65-F5344CB8AC3E}">
        <p14:creationId xmlns:p14="http://schemas.microsoft.com/office/powerpoint/2010/main" val="3180483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both median total income and median employment income, there isn’t too much of a discrepancy in economic immigrants’ incomes</a:t>
            </a:r>
          </a:p>
          <a:p>
            <a:endParaRPr lang="en-US" dirty="0"/>
          </a:p>
          <a:p>
            <a:r>
              <a:rPr lang="en-US" dirty="0"/>
              <a:t>We do see some difference between the two income measures in other immigration streams, like those of refugees’ and spouse and dependents’, which could indicate a higher use of social assistance </a:t>
            </a:r>
          </a:p>
          <a:p>
            <a:endParaRPr lang="en-US" dirty="0"/>
          </a:p>
        </p:txBody>
      </p:sp>
      <p:sp>
        <p:nvSpPr>
          <p:cNvPr id="4" name="Slide Number Placeholder 3"/>
          <p:cNvSpPr>
            <a:spLocks noGrp="1"/>
          </p:cNvSpPr>
          <p:nvPr>
            <p:ph type="sldNum" sz="quarter" idx="5"/>
          </p:nvPr>
        </p:nvSpPr>
        <p:spPr/>
        <p:txBody>
          <a:bodyPr/>
          <a:lstStyle/>
          <a:p>
            <a:fld id="{AD9CAD4C-E1A9-4859-90AE-8AB07B27E968}" type="slidenum">
              <a:rPr lang="en-US" smtClean="0"/>
              <a:t>11</a:t>
            </a:fld>
            <a:endParaRPr lang="en-US"/>
          </a:p>
        </p:txBody>
      </p:sp>
    </p:spTree>
    <p:extLst>
      <p:ext uri="{BB962C8B-B14F-4D97-AF65-F5344CB8AC3E}">
        <p14:creationId xmlns:p14="http://schemas.microsoft.com/office/powerpoint/2010/main" val="2453168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9069" y="2212055"/>
            <a:ext cx="5928036" cy="1589651"/>
          </a:xfrm>
        </p:spPr>
        <p:txBody>
          <a:bodyPr anchor="t"/>
          <a:lstStyle>
            <a:lvl1pPr algn="l">
              <a:defRPr sz="4000" b="1" cap="all">
                <a:solidFill>
                  <a:srgbClr val="0066A4"/>
                </a:solidFill>
              </a:defRPr>
            </a:lvl1pPr>
          </a:lstStyle>
          <a:p>
            <a:r>
              <a:rPr lang="en-CA" dirty="0"/>
              <a:t>Click to edit Master title style</a:t>
            </a:r>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2502" y="592228"/>
            <a:ext cx="8229600" cy="611387"/>
          </a:xfrm>
        </p:spPr>
        <p:txBody>
          <a:bodyPr/>
          <a:lstStyle>
            <a:lvl1pPr algn="l">
              <a:defRPr>
                <a:solidFill>
                  <a:srgbClr val="0066A4"/>
                </a:solidFill>
              </a:defRPr>
            </a:lvl1pPr>
          </a:lstStyle>
          <a:p>
            <a:r>
              <a:rPr lang="en-CA" dirty="0"/>
              <a:t>Click to edit Master title style</a:t>
            </a:r>
            <a:endParaRPr lang="en-US" dirty="0"/>
          </a:p>
        </p:txBody>
      </p:sp>
      <p:sp>
        <p:nvSpPr>
          <p:cNvPr id="3" name="Content Placeholder 2"/>
          <p:cNvSpPr>
            <a:spLocks noGrp="1"/>
          </p:cNvSpPr>
          <p:nvPr>
            <p:ph idx="1"/>
          </p:nvPr>
        </p:nvSpPr>
        <p:spPr>
          <a:xfrm>
            <a:off x="542502" y="1724866"/>
            <a:ext cx="8229600" cy="4662823"/>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542501" y="592228"/>
            <a:ext cx="8035933" cy="611387"/>
          </a:xfrm>
        </p:spPr>
        <p:txBody>
          <a:bodyPr/>
          <a:lstStyle>
            <a:lvl1pPr algn="l">
              <a:defRPr>
                <a:solidFill>
                  <a:srgbClr val="0066A4"/>
                </a:solidFill>
              </a:defRPr>
            </a:lvl1pPr>
          </a:lstStyle>
          <a:p>
            <a:r>
              <a:rPr lang="en-CA" dirty="0"/>
              <a:t>Click to edit Master title style</a:t>
            </a:r>
            <a:endParaRPr lang="en-US" dirty="0"/>
          </a:p>
        </p:txBody>
      </p:sp>
      <p:sp>
        <p:nvSpPr>
          <p:cNvPr id="10" name="Content Placeholder 2"/>
          <p:cNvSpPr>
            <a:spLocks noGrp="1"/>
          </p:cNvSpPr>
          <p:nvPr>
            <p:ph idx="1"/>
          </p:nvPr>
        </p:nvSpPr>
        <p:spPr>
          <a:xfrm>
            <a:off x="542502" y="1724866"/>
            <a:ext cx="3741600" cy="4662823"/>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1" name="Content Placeholder 2"/>
          <p:cNvSpPr>
            <a:spLocks noGrp="1"/>
          </p:cNvSpPr>
          <p:nvPr>
            <p:ph idx="10"/>
          </p:nvPr>
        </p:nvSpPr>
        <p:spPr>
          <a:xfrm>
            <a:off x="4836835" y="1724866"/>
            <a:ext cx="3741600" cy="4662823"/>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t" anchorCtr="0">
            <a:noAutofit/>
          </a:bodyPr>
          <a:lstStyle/>
          <a:p>
            <a:r>
              <a:rPr lang="en-CA"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chor="t" anchorCtr="0">
            <a:no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Lst>
  <p:transition spd="slow">
    <p:wipe/>
  </p:transition>
  <p:txStyles>
    <p:titleStyle>
      <a:lvl1pPr algn="l" defTabSz="457200" rtl="0" eaLnBrk="1" latinLnBrk="0" hangingPunct="1">
        <a:spcBef>
          <a:spcPct val="0"/>
        </a:spcBef>
        <a:buNone/>
        <a:defRPr sz="3600" kern="1200">
          <a:solidFill>
            <a:srgbClr val="0066A4"/>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000" kern="1200">
          <a:solidFill>
            <a:schemeClr val="accent5">
              <a:lumMod val="50000"/>
            </a:schemeClr>
          </a:solidFill>
          <a:latin typeface="Century Gothic"/>
          <a:ea typeface="+mn-ea"/>
          <a:cs typeface="Century Gothic"/>
        </a:defRPr>
      </a:lvl1pPr>
      <a:lvl2pPr marL="742950" indent="-285750" algn="l" defTabSz="457200" rtl="0" eaLnBrk="1" latinLnBrk="0" hangingPunct="1">
        <a:spcBef>
          <a:spcPct val="20000"/>
        </a:spcBef>
        <a:buFont typeface="Arial"/>
        <a:buChar char="•"/>
        <a:defRPr sz="2000" kern="1200">
          <a:solidFill>
            <a:schemeClr val="accent5">
              <a:lumMod val="50000"/>
            </a:schemeClr>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kern="1200">
          <a:solidFill>
            <a:schemeClr val="accent5">
              <a:lumMod val="50000"/>
            </a:schemeClr>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accent5">
              <a:lumMod val="50000"/>
            </a:schemeClr>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accent5">
              <a:lumMod val="50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6C2090-AD81-B546-BBAF-D708EBC37EA9}"/>
              </a:ext>
            </a:extLst>
          </p:cNvPr>
          <p:cNvSpPr/>
          <p:nvPr/>
        </p:nvSpPr>
        <p:spPr>
          <a:xfrm>
            <a:off x="1" y="0"/>
            <a:ext cx="9144000" cy="7694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23080" y="2068958"/>
            <a:ext cx="8243247" cy="2268284"/>
          </a:xfrm>
        </p:spPr>
        <p:txBody>
          <a:bodyPr/>
          <a:lstStyle/>
          <a:p>
            <a:pPr algn="ctr"/>
            <a:r>
              <a:rPr lang="en-US" sz="4400" b="0" dirty="0"/>
              <a:t>The IMDB in action</a:t>
            </a:r>
            <a:br>
              <a:rPr lang="en-US" sz="4400" b="0" dirty="0"/>
            </a:br>
            <a:r>
              <a:rPr lang="en-US" sz="3200" dirty="0"/>
              <a:t>uses of the longitudinal immigration database from The community data program</a:t>
            </a:r>
            <a:br>
              <a:rPr lang="en-US" sz="3200" dirty="0"/>
            </a:br>
            <a:r>
              <a:rPr lang="en-US" sz="1100" dirty="0"/>
              <a:t>Mercedes Labelle, Nov. 9, Sudbury, on </a:t>
            </a:r>
            <a:br>
              <a:rPr lang="en-US" dirty="0"/>
            </a:br>
            <a:br>
              <a:rPr lang="en-US" dirty="0"/>
            </a:br>
            <a:endParaRPr lang="en-US" dirty="0"/>
          </a:p>
        </p:txBody>
      </p:sp>
      <p:pic>
        <p:nvPicPr>
          <p:cNvPr id="5" name="Picture 4">
            <a:extLst>
              <a:ext uri="{FF2B5EF4-FFF2-40B4-BE49-F238E27FC236}">
                <a16:creationId xmlns:a16="http://schemas.microsoft.com/office/drawing/2014/main" id="{43B31F59-4D92-8692-8C3C-26E3DBE39415}"/>
              </a:ext>
            </a:extLst>
          </p:cNvPr>
          <p:cNvPicPr>
            <a:picLocks noChangeAspect="1"/>
          </p:cNvPicPr>
          <p:nvPr/>
        </p:nvPicPr>
        <p:blipFill>
          <a:blip r:embed="rId2"/>
          <a:stretch>
            <a:fillRect/>
          </a:stretch>
        </p:blipFill>
        <p:spPr>
          <a:xfrm>
            <a:off x="868524" y="987573"/>
            <a:ext cx="7406952" cy="636945"/>
          </a:xfrm>
          <a:prstGeom prst="rect">
            <a:avLst/>
          </a:prstGeom>
        </p:spPr>
      </p:pic>
      <p:pic>
        <p:nvPicPr>
          <p:cNvPr id="4" name="Graphic 3">
            <a:extLst>
              <a:ext uri="{FF2B5EF4-FFF2-40B4-BE49-F238E27FC236}">
                <a16:creationId xmlns:a16="http://schemas.microsoft.com/office/drawing/2014/main" id="{4218877B-53CE-13B0-1F85-AA46507C3A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7782" y="3847289"/>
            <a:ext cx="5608505" cy="5824216"/>
          </a:xfrm>
          <a:prstGeom prst="rect">
            <a:avLst/>
          </a:prstGeom>
        </p:spPr>
      </p:pic>
      <p:pic>
        <p:nvPicPr>
          <p:cNvPr id="7" name="Graphic 6">
            <a:extLst>
              <a:ext uri="{FF2B5EF4-FFF2-40B4-BE49-F238E27FC236}">
                <a16:creationId xmlns:a16="http://schemas.microsoft.com/office/drawing/2014/main" id="{4BE3D8C2-082F-1684-C4B7-14215D1229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465645">
            <a:off x="-987879" y="4548631"/>
            <a:ext cx="4877100" cy="5064680"/>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E9EA1C6-EC07-85D8-5F58-E9C2522C36A4}"/>
              </a:ext>
            </a:extLst>
          </p:cNvPr>
          <p:cNvGraphicFramePr>
            <a:graphicFrameLocks/>
          </p:cNvGraphicFramePr>
          <p:nvPr>
            <p:extLst>
              <p:ext uri="{D42A27DB-BD31-4B8C-83A1-F6EECF244321}">
                <p14:modId xmlns:p14="http://schemas.microsoft.com/office/powerpoint/2010/main" val="4123864627"/>
              </p:ext>
            </p:extLst>
          </p:nvPr>
        </p:nvGraphicFramePr>
        <p:xfrm>
          <a:off x="446567" y="582438"/>
          <a:ext cx="8367823" cy="50634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574C5C6-026F-7D9D-C142-62DF38584CB6}"/>
              </a:ext>
            </a:extLst>
          </p:cNvPr>
          <p:cNvSpPr txBox="1"/>
          <p:nvPr/>
        </p:nvSpPr>
        <p:spPr>
          <a:xfrm>
            <a:off x="404037" y="5969330"/>
            <a:ext cx="7145079" cy="461665"/>
          </a:xfrm>
          <a:prstGeom prst="rect">
            <a:avLst/>
          </a:prstGeom>
          <a:noFill/>
        </p:spPr>
        <p:txBody>
          <a:bodyPr wrap="square" rtlCol="0">
            <a:spAutoFit/>
          </a:bodyPr>
          <a:lstStyle/>
          <a:p>
            <a:r>
              <a:rPr lang="en-US" sz="1200" dirty="0">
                <a:latin typeface="Century Gothic" panose="020B0502020202020204" pitchFamily="34" charset="0"/>
              </a:rPr>
              <a:t>Source: IMDB Table 1</a:t>
            </a:r>
          </a:p>
          <a:p>
            <a:r>
              <a:rPr lang="en-US" sz="1200" dirty="0">
                <a:latin typeface="Century Gothic" panose="020B0502020202020204" pitchFamily="34" charset="0"/>
              </a:rPr>
              <a:t>Note: North Bay LIP data is unavailable due to data suppression.</a:t>
            </a:r>
          </a:p>
        </p:txBody>
      </p:sp>
    </p:spTree>
    <p:extLst>
      <p:ext uri="{BB962C8B-B14F-4D97-AF65-F5344CB8AC3E}">
        <p14:creationId xmlns:p14="http://schemas.microsoft.com/office/powerpoint/2010/main" val="169128585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DE951BE-4F8C-3BE9-D2BF-8EE062B2AB69}"/>
              </a:ext>
            </a:extLst>
          </p:cNvPr>
          <p:cNvGraphicFramePr>
            <a:graphicFrameLocks/>
          </p:cNvGraphicFramePr>
          <p:nvPr>
            <p:extLst>
              <p:ext uri="{D42A27DB-BD31-4B8C-83A1-F6EECF244321}">
                <p14:modId xmlns:p14="http://schemas.microsoft.com/office/powerpoint/2010/main" val="2469191195"/>
              </p:ext>
            </p:extLst>
          </p:nvPr>
        </p:nvGraphicFramePr>
        <p:xfrm>
          <a:off x="542502" y="754912"/>
          <a:ext cx="7952912" cy="49866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A2DF1E1-E079-20E2-ABE4-293EC94CC1BF}"/>
              </a:ext>
            </a:extLst>
          </p:cNvPr>
          <p:cNvSpPr txBox="1"/>
          <p:nvPr/>
        </p:nvSpPr>
        <p:spPr>
          <a:xfrm>
            <a:off x="404037" y="5969330"/>
            <a:ext cx="7145079" cy="461665"/>
          </a:xfrm>
          <a:prstGeom prst="rect">
            <a:avLst/>
          </a:prstGeom>
          <a:noFill/>
        </p:spPr>
        <p:txBody>
          <a:bodyPr wrap="square" rtlCol="0">
            <a:spAutoFit/>
          </a:bodyPr>
          <a:lstStyle/>
          <a:p>
            <a:r>
              <a:rPr lang="en-US" sz="1200" dirty="0">
                <a:latin typeface="Century Gothic" panose="020B0502020202020204" pitchFamily="34" charset="0"/>
              </a:rPr>
              <a:t>Source: IMDB Table 1</a:t>
            </a:r>
          </a:p>
          <a:p>
            <a:r>
              <a:rPr lang="en-US" sz="1200" dirty="0">
                <a:latin typeface="Century Gothic" panose="020B0502020202020204" pitchFamily="34" charset="0"/>
              </a:rPr>
              <a:t>Note: North Bay LIP data is unavailable due to data suppression.</a:t>
            </a:r>
          </a:p>
        </p:txBody>
      </p:sp>
    </p:spTree>
    <p:extLst>
      <p:ext uri="{BB962C8B-B14F-4D97-AF65-F5344CB8AC3E}">
        <p14:creationId xmlns:p14="http://schemas.microsoft.com/office/powerpoint/2010/main" val="315524412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6C2090-AD81-B546-BBAF-D708EBC37EA9}"/>
              </a:ext>
            </a:extLst>
          </p:cNvPr>
          <p:cNvSpPr/>
          <p:nvPr/>
        </p:nvSpPr>
        <p:spPr>
          <a:xfrm>
            <a:off x="1" y="0"/>
            <a:ext cx="9144000" cy="7694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23080" y="2068958"/>
            <a:ext cx="8243247" cy="2268284"/>
          </a:xfrm>
        </p:spPr>
        <p:txBody>
          <a:bodyPr/>
          <a:lstStyle/>
          <a:p>
            <a:pPr algn="ctr"/>
            <a:r>
              <a:rPr lang="en-US" sz="3200" b="0" dirty="0"/>
              <a:t>Thank you. </a:t>
            </a:r>
            <a:r>
              <a:rPr lang="en-US" sz="3200" b="0" dirty="0" err="1"/>
              <a:t>Marsee</a:t>
            </a:r>
            <a:r>
              <a:rPr lang="en-US" sz="3200" b="0" dirty="0"/>
              <a:t>. </a:t>
            </a:r>
            <a:r>
              <a:rPr lang="en-US" sz="3200" b="0" dirty="0" err="1">
                <a:solidFill>
                  <a:srgbClr val="0065A3"/>
                </a:solidFill>
                <a:latin typeface="Century Gothic" panose="020B0502020202020204" pitchFamily="34" charset="0"/>
              </a:rPr>
              <a:t>ᑭᓇᓈᐢᑯᒥᑎᐣ</a:t>
            </a:r>
            <a:r>
              <a:rPr lang="en-US" sz="3200" b="0" dirty="0">
                <a:solidFill>
                  <a:srgbClr val="0065A3"/>
                </a:solidFill>
                <a:latin typeface="Century Gothic" panose="020B0502020202020204" pitchFamily="34" charset="0"/>
              </a:rPr>
              <a:t> Merci. </a:t>
            </a:r>
            <a:r>
              <a:rPr lang="en-US" sz="3200" b="0" dirty="0" err="1">
                <a:solidFill>
                  <a:srgbClr val="0065A3"/>
                </a:solidFill>
                <a:latin typeface="Century Gothic" panose="020B0502020202020204" pitchFamily="34" charset="0"/>
              </a:rPr>
              <a:t>Miigwech</a:t>
            </a:r>
            <a:r>
              <a:rPr lang="en-US" sz="3200" b="0" dirty="0">
                <a:solidFill>
                  <a:srgbClr val="0065A3"/>
                </a:solidFill>
                <a:latin typeface="Century Gothic" panose="020B0502020202020204" pitchFamily="34" charset="0"/>
              </a:rPr>
              <a:t>.</a:t>
            </a:r>
            <a:br>
              <a:rPr lang="en-US" dirty="0"/>
            </a:br>
            <a:br>
              <a:rPr lang="en-US" sz="3200" dirty="0"/>
            </a:br>
            <a:br>
              <a:rPr lang="en-US" dirty="0"/>
            </a:br>
            <a:endParaRPr lang="en-US" dirty="0"/>
          </a:p>
        </p:txBody>
      </p:sp>
      <p:pic>
        <p:nvPicPr>
          <p:cNvPr id="5" name="Picture 4">
            <a:extLst>
              <a:ext uri="{FF2B5EF4-FFF2-40B4-BE49-F238E27FC236}">
                <a16:creationId xmlns:a16="http://schemas.microsoft.com/office/drawing/2014/main" id="{43B31F59-4D92-8692-8C3C-26E3DBE39415}"/>
              </a:ext>
            </a:extLst>
          </p:cNvPr>
          <p:cNvPicPr>
            <a:picLocks noChangeAspect="1"/>
          </p:cNvPicPr>
          <p:nvPr/>
        </p:nvPicPr>
        <p:blipFill>
          <a:blip r:embed="rId2"/>
          <a:stretch>
            <a:fillRect/>
          </a:stretch>
        </p:blipFill>
        <p:spPr>
          <a:xfrm>
            <a:off x="868524" y="987573"/>
            <a:ext cx="7406952" cy="636945"/>
          </a:xfrm>
          <a:prstGeom prst="rect">
            <a:avLst/>
          </a:prstGeom>
        </p:spPr>
      </p:pic>
      <p:pic>
        <p:nvPicPr>
          <p:cNvPr id="4" name="Graphic 3">
            <a:extLst>
              <a:ext uri="{FF2B5EF4-FFF2-40B4-BE49-F238E27FC236}">
                <a16:creationId xmlns:a16="http://schemas.microsoft.com/office/drawing/2014/main" id="{4218877B-53CE-13B0-1F85-AA46507C3A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6008" y="3531140"/>
            <a:ext cx="5608505" cy="5824216"/>
          </a:xfrm>
          <a:prstGeom prst="rect">
            <a:avLst/>
          </a:prstGeom>
        </p:spPr>
      </p:pic>
      <p:pic>
        <p:nvPicPr>
          <p:cNvPr id="7" name="Graphic 6">
            <a:extLst>
              <a:ext uri="{FF2B5EF4-FFF2-40B4-BE49-F238E27FC236}">
                <a16:creationId xmlns:a16="http://schemas.microsoft.com/office/drawing/2014/main" id="{4BE3D8C2-082F-1684-C4B7-14215D1229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465645">
            <a:off x="-987879" y="4548631"/>
            <a:ext cx="4877100" cy="5064680"/>
          </a:xfrm>
          <a:prstGeom prst="rect">
            <a:avLst/>
          </a:prstGeom>
        </p:spPr>
      </p:pic>
      <p:sp>
        <p:nvSpPr>
          <p:cNvPr id="8" name="Rectangle 7">
            <a:extLst>
              <a:ext uri="{FF2B5EF4-FFF2-40B4-BE49-F238E27FC236}">
                <a16:creationId xmlns:a16="http://schemas.microsoft.com/office/drawing/2014/main" id="{DA56F2DD-6F01-0B0D-6CBE-B424A1BCACDF}"/>
              </a:ext>
            </a:extLst>
          </p:cNvPr>
          <p:cNvSpPr/>
          <p:nvPr/>
        </p:nvSpPr>
        <p:spPr>
          <a:xfrm>
            <a:off x="1983453" y="3172835"/>
            <a:ext cx="5214257" cy="618118"/>
          </a:xfrm>
          <a:prstGeom prst="rect">
            <a:avLst/>
          </a:prstGeom>
        </p:spPr>
        <p:txBody>
          <a:bodyPr wrap="square">
            <a:spAutoFit/>
          </a:bodyPr>
          <a:lstStyle/>
          <a:p>
            <a:pPr algn="ctr" defTabSz="685800">
              <a:spcAft>
                <a:spcPts val="450"/>
              </a:spcAft>
            </a:pPr>
            <a:r>
              <a:rPr lang="en-US" sz="1500" dirty="0">
                <a:solidFill>
                  <a:srgbClr val="014F95"/>
                </a:solidFill>
                <a:latin typeface="Century Gothic" panose="020B0502020202020204" pitchFamily="34" charset="0"/>
              </a:rPr>
              <a:t>1 (807) 343-8956 </a:t>
            </a:r>
            <a:r>
              <a:rPr lang="en-US" sz="1500" dirty="0">
                <a:solidFill>
                  <a:srgbClr val="FCA225"/>
                </a:solidFill>
                <a:latin typeface="Century Gothic" panose="020B0502020202020204" pitchFamily="34" charset="0"/>
              </a:rPr>
              <a:t>| </a:t>
            </a:r>
            <a:r>
              <a:rPr lang="en-US" sz="1500" dirty="0">
                <a:solidFill>
                  <a:srgbClr val="014F95"/>
                </a:solidFill>
                <a:latin typeface="Century Gothic" panose="020B0502020202020204" pitchFamily="34" charset="0"/>
              </a:rPr>
              <a:t>info@northernpolicy.ca</a:t>
            </a:r>
          </a:p>
          <a:p>
            <a:pPr algn="ctr" defTabSz="685800">
              <a:spcAft>
                <a:spcPts val="450"/>
              </a:spcAft>
            </a:pPr>
            <a:r>
              <a:rPr lang="en-US" sz="1500" b="1" dirty="0">
                <a:solidFill>
                  <a:srgbClr val="014F95"/>
                </a:solidFill>
                <a:latin typeface="Century Gothic" panose="020B0502020202020204" pitchFamily="34" charset="0"/>
              </a:rPr>
              <a:t>www.northernpolicy.ca</a:t>
            </a:r>
          </a:p>
        </p:txBody>
      </p:sp>
      <p:pic>
        <p:nvPicPr>
          <p:cNvPr id="9" name="Picture 8">
            <a:extLst>
              <a:ext uri="{FF2B5EF4-FFF2-40B4-BE49-F238E27FC236}">
                <a16:creationId xmlns:a16="http://schemas.microsoft.com/office/drawing/2014/main" id="{5986A63D-0F26-D28B-A036-BC3B18F1C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1334" y="3860776"/>
            <a:ext cx="1398494" cy="288482"/>
          </a:xfrm>
          <a:prstGeom prst="rect">
            <a:avLst/>
          </a:prstGeom>
        </p:spPr>
      </p:pic>
      <p:sp>
        <p:nvSpPr>
          <p:cNvPr id="10" name="Rectangle 9">
            <a:extLst>
              <a:ext uri="{FF2B5EF4-FFF2-40B4-BE49-F238E27FC236}">
                <a16:creationId xmlns:a16="http://schemas.microsoft.com/office/drawing/2014/main" id="{D6C39FA1-826A-9558-1CB1-0310403E2DBE}"/>
              </a:ext>
            </a:extLst>
          </p:cNvPr>
          <p:cNvSpPr/>
          <p:nvPr/>
        </p:nvSpPr>
        <p:spPr>
          <a:xfrm>
            <a:off x="3760720" y="4205409"/>
            <a:ext cx="1622560" cy="323165"/>
          </a:xfrm>
          <a:prstGeom prst="rect">
            <a:avLst/>
          </a:prstGeom>
        </p:spPr>
        <p:txBody>
          <a:bodyPr wrap="none">
            <a:spAutoFit/>
          </a:bodyPr>
          <a:lstStyle/>
          <a:p>
            <a:pPr defTabSz="685800"/>
            <a:r>
              <a:rPr lang="en-US" sz="1500" dirty="0">
                <a:solidFill>
                  <a:srgbClr val="014F95"/>
                </a:solidFill>
                <a:latin typeface="Century Gothic" panose="020B0502020202020204" pitchFamily="34" charset="0"/>
              </a:rPr>
              <a:t>/NorthernPolicy</a:t>
            </a:r>
          </a:p>
        </p:txBody>
      </p:sp>
    </p:spTree>
    <p:extLst>
      <p:ext uri="{BB962C8B-B14F-4D97-AF65-F5344CB8AC3E}">
        <p14:creationId xmlns:p14="http://schemas.microsoft.com/office/powerpoint/2010/main" val="81669632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6C2090-AD81-B546-BBAF-D708EBC37EA9}"/>
              </a:ext>
            </a:extLst>
          </p:cNvPr>
          <p:cNvSpPr/>
          <p:nvPr/>
        </p:nvSpPr>
        <p:spPr>
          <a:xfrm>
            <a:off x="1" y="0"/>
            <a:ext cx="9144000" cy="7694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
          </a:p>
        </p:txBody>
      </p:sp>
      <p:sp>
        <p:nvSpPr>
          <p:cNvPr id="2" name="Title 1"/>
          <p:cNvSpPr>
            <a:spLocks noGrp="1"/>
          </p:cNvSpPr>
          <p:nvPr>
            <p:ph type="title"/>
          </p:nvPr>
        </p:nvSpPr>
        <p:spPr>
          <a:xfrm>
            <a:off x="423080" y="1744096"/>
            <a:ext cx="8243247" cy="2268284"/>
          </a:xfrm>
        </p:spPr>
        <p:txBody>
          <a:bodyPr/>
          <a:lstStyle/>
          <a:p>
            <a:pPr algn="ctr" rtl="0"/>
            <a:r>
              <a:rPr lang="fr" sz="4400" b="0" i="0" u="none" baseline="0" dirty="0"/>
              <a:t>La BDIM en action </a:t>
            </a:r>
            <a:br>
              <a:rPr lang="fr" sz="4400" b="0" dirty="0"/>
            </a:br>
            <a:r>
              <a:rPr lang="fr" sz="3200" b="1" i="0" u="none" baseline="0" dirty="0"/>
              <a:t>Emplois de la Base de données longitudinales sur l'immigration à partir du CDP (Community Data Program)</a:t>
            </a:r>
            <a:br>
              <a:rPr lang="fr" sz="3200" dirty="0"/>
            </a:br>
            <a:r>
              <a:rPr lang="fr" sz="1100" b="1" i="0" u="none" baseline="0" dirty="0"/>
              <a:t>Mercedes Labelle, le 9 novembre, Sudbury (Ontario)</a:t>
            </a:r>
            <a:br>
              <a:rPr lang="fr" dirty="0"/>
            </a:br>
            <a:br>
              <a:rPr lang="fr" dirty="0"/>
            </a:br>
            <a:endParaRPr lang="fr" dirty="0"/>
          </a:p>
        </p:txBody>
      </p:sp>
      <p:pic>
        <p:nvPicPr>
          <p:cNvPr id="5" name="Picture 4">
            <a:extLst>
              <a:ext uri="{FF2B5EF4-FFF2-40B4-BE49-F238E27FC236}">
                <a16:creationId xmlns:a16="http://schemas.microsoft.com/office/drawing/2014/main" id="{43B31F59-4D92-8692-8C3C-26E3DBE39415}"/>
              </a:ext>
            </a:extLst>
          </p:cNvPr>
          <p:cNvPicPr>
            <a:picLocks noChangeAspect="1"/>
          </p:cNvPicPr>
          <p:nvPr/>
        </p:nvPicPr>
        <p:blipFill>
          <a:blip r:embed="rId2"/>
          <a:stretch>
            <a:fillRect/>
          </a:stretch>
        </p:blipFill>
        <p:spPr>
          <a:xfrm>
            <a:off x="868524" y="987573"/>
            <a:ext cx="7406952" cy="636945"/>
          </a:xfrm>
          <a:prstGeom prst="rect">
            <a:avLst/>
          </a:prstGeom>
        </p:spPr>
      </p:pic>
      <p:pic>
        <p:nvPicPr>
          <p:cNvPr id="4" name="Graphic 3">
            <a:extLst>
              <a:ext uri="{FF2B5EF4-FFF2-40B4-BE49-F238E27FC236}">
                <a16:creationId xmlns:a16="http://schemas.microsoft.com/office/drawing/2014/main" id="{4218877B-53CE-13B0-1F85-AA46507C3A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7782" y="3847289"/>
            <a:ext cx="5608505" cy="5824216"/>
          </a:xfrm>
          <a:prstGeom prst="rect">
            <a:avLst/>
          </a:prstGeom>
        </p:spPr>
      </p:pic>
      <p:pic>
        <p:nvPicPr>
          <p:cNvPr id="7" name="Graphic 6">
            <a:extLst>
              <a:ext uri="{FF2B5EF4-FFF2-40B4-BE49-F238E27FC236}">
                <a16:creationId xmlns:a16="http://schemas.microsoft.com/office/drawing/2014/main" id="{4BE3D8C2-082F-1684-C4B7-14215D1229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465645">
            <a:off x="-987879" y="4548631"/>
            <a:ext cx="4877100" cy="5064680"/>
          </a:xfrm>
          <a:prstGeom prst="rect">
            <a:avLst/>
          </a:prstGeom>
        </p:spPr>
      </p:pic>
    </p:spTree>
    <p:extLst>
      <p:ext uri="{BB962C8B-B14F-4D97-AF65-F5344CB8AC3E}">
        <p14:creationId xmlns:p14="http://schemas.microsoft.com/office/powerpoint/2010/main" val="46988636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fr" b="0" i="0" u="none" baseline="0"/>
              <a:t>À propos de l’Institut des politiques du Nord</a:t>
            </a:r>
          </a:p>
        </p:txBody>
      </p:sp>
      <p:sp>
        <p:nvSpPr>
          <p:cNvPr id="4" name="Content Placeholder 3">
            <a:extLst>
              <a:ext uri="{FF2B5EF4-FFF2-40B4-BE49-F238E27FC236}">
                <a16:creationId xmlns:a16="http://schemas.microsoft.com/office/drawing/2014/main" id="{07C4D8A0-2612-C41D-4AB6-DF67616DED94}"/>
              </a:ext>
            </a:extLst>
          </p:cNvPr>
          <p:cNvSpPr>
            <a:spLocks noGrp="1"/>
          </p:cNvSpPr>
          <p:nvPr>
            <p:ph idx="1"/>
          </p:nvPr>
        </p:nvSpPr>
        <p:spPr/>
        <p:txBody>
          <a:bodyPr/>
          <a:lstStyle/>
          <a:p>
            <a:pPr algn="l" rtl="0">
              <a:buClr>
                <a:srgbClr val="FCA225"/>
              </a:buClr>
              <a:buFont typeface="Wingdings" panose="05000000000000000000" pitchFamily="2" charset="2"/>
              <a:buChar char="§"/>
            </a:pPr>
            <a:r>
              <a:rPr lang="fr" b="0" i="0" u="none" baseline="0"/>
              <a:t>L’Institut des politiques du Nord est le groupe de réflexion </a:t>
            </a:r>
            <a:r>
              <a:rPr lang="fr" b="1" i="0" u="none" baseline="0"/>
              <a:t>indépendant et fondé sur des preuves </a:t>
            </a:r>
            <a:r>
              <a:rPr lang="fr" b="0" i="0" u="none" baseline="0"/>
              <a:t>du Nord de l'Ontario. </a:t>
            </a:r>
          </a:p>
          <a:p>
            <a:pPr algn="l" rtl="0">
              <a:buClr>
                <a:srgbClr val="FCA225"/>
              </a:buClr>
              <a:buFont typeface="Wingdings" panose="05000000000000000000" pitchFamily="2" charset="2"/>
              <a:buChar char="§"/>
            </a:pPr>
            <a:r>
              <a:rPr lang="fr" b="0" i="0" u="none" baseline="0"/>
              <a:t>Nous </a:t>
            </a:r>
            <a:r>
              <a:rPr lang="fr" b="1" i="0" u="none" baseline="0"/>
              <a:t>effectuons des recherches, analysons des données</a:t>
            </a:r>
            <a:r>
              <a:rPr lang="fr" b="0" i="0" u="none" baseline="0"/>
              <a:t> et </a:t>
            </a:r>
            <a:r>
              <a:rPr lang="fr" b="1" i="0" u="none" baseline="0"/>
              <a:t>diffusons des idées</a:t>
            </a:r>
            <a:r>
              <a:rPr lang="fr" b="0" i="0" u="none" baseline="0"/>
              <a:t>. </a:t>
            </a:r>
            <a:endParaRPr lang="fr" dirty="0"/>
          </a:p>
          <a:p>
            <a:pPr algn="l" rtl="0">
              <a:buClr>
                <a:srgbClr val="FCA225"/>
              </a:buClr>
              <a:buFont typeface="Wingdings" panose="05000000000000000000" pitchFamily="2" charset="2"/>
              <a:buChar char="§"/>
            </a:pPr>
            <a:r>
              <a:rPr lang="fr" b="0" i="0" u="none" baseline="0"/>
              <a:t>Nos bureaux permanents se situent à Thunder Bay, Sudbury et Kirkland Lake.</a:t>
            </a:r>
          </a:p>
          <a:p>
            <a:pPr algn="l" rtl="0">
              <a:buClr>
                <a:srgbClr val="FCA225"/>
              </a:buClr>
              <a:buFont typeface="Wingdings" panose="05000000000000000000" pitchFamily="2" charset="2"/>
              <a:buChar char="§"/>
            </a:pPr>
            <a:r>
              <a:rPr lang="fr" b="0" i="0" u="none" baseline="0"/>
              <a:t>Notre mission est d'améliorer la capacité du Nord de l'Ontario à prendre la tête des politiques socio-économiques qui ont un impact sur :</a:t>
            </a:r>
          </a:p>
          <a:p>
            <a:pPr lvl="1" algn="l" rtl="0">
              <a:buClr>
                <a:srgbClr val="FCA225"/>
              </a:buClr>
              <a:buFont typeface="Wingdings" panose="05000000000000000000" pitchFamily="2" charset="2"/>
              <a:buChar char="§"/>
            </a:pPr>
            <a:r>
              <a:rPr lang="fr" b="0" i="0" u="none" baseline="0"/>
              <a:t>nos communautés, </a:t>
            </a:r>
          </a:p>
          <a:p>
            <a:pPr lvl="1" algn="l" rtl="0">
              <a:buClr>
                <a:srgbClr val="FCA225"/>
              </a:buClr>
              <a:buFont typeface="Wingdings" panose="05000000000000000000" pitchFamily="2" charset="2"/>
              <a:buChar char="§"/>
            </a:pPr>
            <a:r>
              <a:rPr lang="fr" b="0" i="0" u="none" baseline="0"/>
              <a:t>notre province, </a:t>
            </a:r>
          </a:p>
          <a:p>
            <a:pPr lvl="1" algn="l" rtl="0">
              <a:buClr>
                <a:srgbClr val="FCA225"/>
              </a:buClr>
              <a:buFont typeface="Wingdings" panose="05000000000000000000" pitchFamily="2" charset="2"/>
              <a:buChar char="§"/>
            </a:pPr>
            <a:r>
              <a:rPr lang="fr" b="0" i="0" u="none" baseline="0"/>
              <a:t>notre pays, </a:t>
            </a:r>
          </a:p>
          <a:p>
            <a:pPr lvl="1" algn="l" rtl="0">
              <a:buClr>
                <a:srgbClr val="FCA225"/>
              </a:buClr>
              <a:buFont typeface="Wingdings" panose="05000000000000000000" pitchFamily="2" charset="2"/>
              <a:buChar char="§"/>
            </a:pPr>
            <a:r>
              <a:rPr lang="fr" b="0" i="0" u="none" baseline="0"/>
              <a:t>et le reste du monde.</a:t>
            </a:r>
          </a:p>
          <a:p>
            <a:pPr algn="l" rtl="0">
              <a:buClr>
                <a:srgbClr val="FCA225"/>
              </a:buClr>
              <a:buFont typeface="Wingdings" panose="05000000000000000000" pitchFamily="2" charset="2"/>
              <a:buChar char="§"/>
            </a:pPr>
            <a:endParaRPr lang="fr" dirty="0"/>
          </a:p>
          <a:p>
            <a:pPr marL="0" indent="0" algn="l" rtl="0">
              <a:buClr>
                <a:srgbClr val="FCA225"/>
              </a:buClr>
              <a:buNone/>
            </a:pPr>
            <a:endParaRPr lang="fr" dirty="0"/>
          </a:p>
        </p:txBody>
      </p:sp>
      <p:sp>
        <p:nvSpPr>
          <p:cNvPr id="3" name="TextBox 2">
            <a:extLst>
              <a:ext uri="{FF2B5EF4-FFF2-40B4-BE49-F238E27FC236}">
                <a16:creationId xmlns:a16="http://schemas.microsoft.com/office/drawing/2014/main" id="{B162F89A-CB24-00B1-4E33-13C313B574CD}"/>
              </a:ext>
            </a:extLst>
          </p:cNvPr>
          <p:cNvSpPr txBox="1"/>
          <p:nvPr/>
        </p:nvSpPr>
        <p:spPr>
          <a:xfrm>
            <a:off x="3416719" y="6226902"/>
            <a:ext cx="5633544" cy="523220"/>
          </a:xfrm>
          <a:prstGeom prst="rect">
            <a:avLst/>
          </a:prstGeom>
          <a:noFill/>
        </p:spPr>
        <p:txBody>
          <a:bodyPr wrap="square" rtlCol="0">
            <a:spAutoFit/>
          </a:bodyPr>
          <a:lstStyle/>
          <a:p>
            <a:pPr algn="l" rtl="0"/>
            <a:r>
              <a:rPr lang="fr" sz="2800" b="1" i="0" u="none" baseline="0" dirty="0">
                <a:solidFill>
                  <a:srgbClr val="014F95"/>
                </a:solidFill>
                <a:latin typeface="Century Gothic" panose="020B0502020202020204" pitchFamily="34" charset="0"/>
                <a:ea typeface="Century Gothic" panose="020B0502020202020204" pitchFamily="34" charset="0"/>
                <a:cs typeface="Century Gothic" panose="020B0502020202020204" pitchFamily="34" charset="0"/>
              </a:rPr>
              <a:t>https://www.northernpolicy.ca/</a:t>
            </a:r>
          </a:p>
        </p:txBody>
      </p:sp>
    </p:spTree>
    <p:extLst>
      <p:ext uri="{BB962C8B-B14F-4D97-AF65-F5344CB8AC3E}">
        <p14:creationId xmlns:p14="http://schemas.microsoft.com/office/powerpoint/2010/main" val="227329557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02B8-F768-BBD7-42F1-5D67F48304D4}"/>
              </a:ext>
            </a:extLst>
          </p:cNvPr>
          <p:cNvSpPr>
            <a:spLocks noGrp="1"/>
          </p:cNvSpPr>
          <p:nvPr>
            <p:ph type="title"/>
          </p:nvPr>
        </p:nvSpPr>
        <p:spPr/>
        <p:txBody>
          <a:bodyPr/>
          <a:lstStyle/>
          <a:p>
            <a:pPr algn="l" rtl="0"/>
            <a:r>
              <a:rPr lang="fr" b="0" i="0" u="none" baseline="0"/>
              <a:t>Exemple : Tous les chemins mènent à la maison</a:t>
            </a:r>
          </a:p>
        </p:txBody>
      </p:sp>
      <p:sp>
        <p:nvSpPr>
          <p:cNvPr id="3" name="Content Placeholder 2">
            <a:extLst>
              <a:ext uri="{FF2B5EF4-FFF2-40B4-BE49-F238E27FC236}">
                <a16:creationId xmlns:a16="http://schemas.microsoft.com/office/drawing/2014/main" id="{1F7A79DC-4477-9434-9E79-0ED3E1355849}"/>
              </a:ext>
            </a:extLst>
          </p:cNvPr>
          <p:cNvSpPr>
            <a:spLocks noGrp="1"/>
          </p:cNvSpPr>
          <p:nvPr>
            <p:ph idx="1"/>
          </p:nvPr>
        </p:nvSpPr>
        <p:spPr/>
        <p:txBody>
          <a:bodyPr/>
          <a:lstStyle/>
          <a:p>
            <a:pPr algn="l" rtl="0">
              <a:buClr>
                <a:srgbClr val="FCA225"/>
              </a:buClr>
              <a:buFont typeface="Wingdings" panose="05000000000000000000" pitchFamily="2" charset="2"/>
              <a:buChar char="§"/>
            </a:pPr>
            <a:r>
              <a:rPr lang="fr" b="0" i="0" u="none" baseline="0"/>
              <a:t>Objectif : établir une </a:t>
            </a:r>
            <a:r>
              <a:rPr lang="fr" b="1" i="0" u="none" baseline="0"/>
              <a:t>évaluation de base </a:t>
            </a:r>
            <a:r>
              <a:rPr lang="fr" b="0" i="0" u="none" baseline="0"/>
              <a:t>des </a:t>
            </a:r>
            <a:r>
              <a:rPr lang="fr" b="1" i="0" u="none" baseline="0"/>
              <a:t>tendances en matière d’immigration</a:t>
            </a:r>
            <a:r>
              <a:rPr lang="fr" b="0" i="0" u="none" baseline="0"/>
              <a:t> dans les communautés du Nord de l'Ontario, et l'utiliser pour </a:t>
            </a:r>
            <a:r>
              <a:rPr lang="fr" b="1" i="0" u="none" baseline="0"/>
              <a:t>évaluer les programmes d’immigration</a:t>
            </a:r>
            <a:r>
              <a:rPr lang="fr" b="0" i="0" u="none" baseline="0"/>
              <a:t>, comme le PPICRN et les futurs programmes pour les nouveaux arrivants. </a:t>
            </a:r>
          </a:p>
          <a:p>
            <a:pPr algn="l" rtl="0">
              <a:buClr>
                <a:srgbClr val="FCA225"/>
              </a:buClr>
              <a:buFont typeface="Wingdings" panose="05000000000000000000" pitchFamily="2" charset="2"/>
              <a:buChar char="§"/>
            </a:pPr>
            <a:r>
              <a:rPr lang="fr" b="0" i="0" u="none" baseline="0"/>
              <a:t>Les indicateurs analysés incluent :</a:t>
            </a:r>
          </a:p>
          <a:p>
            <a:pPr lvl="1" algn="l" rtl="0">
              <a:buClr>
                <a:srgbClr val="FCA225"/>
              </a:buClr>
              <a:buFont typeface="Wingdings" panose="05000000000000000000" pitchFamily="2" charset="2"/>
              <a:buChar char="§"/>
            </a:pPr>
            <a:r>
              <a:rPr lang="fr" b="0" i="0" u="none" baseline="0"/>
              <a:t>Les caractéristiques de l'immigration </a:t>
            </a:r>
          </a:p>
          <a:p>
            <a:pPr lvl="1" algn="l" rtl="0">
              <a:buClr>
                <a:srgbClr val="FCA225"/>
              </a:buClr>
              <a:buFont typeface="Wingdings" panose="05000000000000000000" pitchFamily="2" charset="2"/>
              <a:buChar char="§"/>
            </a:pPr>
            <a:r>
              <a:rPr lang="fr" b="0" i="0" u="none" baseline="0"/>
              <a:t>Le revenu </a:t>
            </a:r>
          </a:p>
          <a:p>
            <a:pPr lvl="1" algn="l" rtl="0">
              <a:buClr>
                <a:srgbClr val="FCA225"/>
              </a:buClr>
              <a:buFont typeface="Wingdings" panose="05000000000000000000" pitchFamily="2" charset="2"/>
              <a:buChar char="§"/>
            </a:pPr>
            <a:r>
              <a:rPr lang="fr" b="0" i="0" u="none" baseline="0"/>
              <a:t>Les résultats économiques </a:t>
            </a:r>
          </a:p>
          <a:p>
            <a:pPr lvl="1" algn="l" rtl="0">
              <a:buClr>
                <a:srgbClr val="FCA225"/>
              </a:buClr>
              <a:buFont typeface="Wingdings" panose="05000000000000000000" pitchFamily="2" charset="2"/>
              <a:buChar char="§"/>
            </a:pPr>
            <a:r>
              <a:rPr lang="fr" b="0" i="0" u="none" baseline="0"/>
              <a:t>La mobilité</a:t>
            </a:r>
          </a:p>
          <a:p>
            <a:pPr lvl="1" algn="l" rtl="0">
              <a:buClr>
                <a:srgbClr val="FCA225"/>
              </a:buClr>
              <a:buFont typeface="Wingdings" panose="05000000000000000000" pitchFamily="2" charset="2"/>
              <a:buChar char="§"/>
            </a:pPr>
            <a:r>
              <a:rPr lang="fr" b="0" i="0" u="none" baseline="0"/>
              <a:t>L'iEDEC</a:t>
            </a:r>
          </a:p>
        </p:txBody>
      </p:sp>
      <p:pic>
        <p:nvPicPr>
          <p:cNvPr id="4" name="Picture 2" descr="eng-banner">
            <a:extLst>
              <a:ext uri="{FF2B5EF4-FFF2-40B4-BE49-F238E27FC236}">
                <a16:creationId xmlns:a16="http://schemas.microsoft.com/office/drawing/2014/main" id="{F966B770-6292-70F6-71F8-1E2C70FBC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093" y="3953546"/>
            <a:ext cx="4104408" cy="24341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302816-3D6C-68A7-5982-E88AC733B18E}"/>
              </a:ext>
            </a:extLst>
          </p:cNvPr>
          <p:cNvSpPr txBox="1"/>
          <p:nvPr/>
        </p:nvSpPr>
        <p:spPr>
          <a:xfrm>
            <a:off x="371898" y="5526881"/>
            <a:ext cx="4572000" cy="707886"/>
          </a:xfrm>
          <a:prstGeom prst="rect">
            <a:avLst/>
          </a:prstGeom>
          <a:noFill/>
        </p:spPr>
        <p:txBody>
          <a:bodyPr wrap="square">
            <a:spAutoFit/>
          </a:bodyPr>
          <a:lstStyle/>
          <a:p>
            <a:pPr algn="l" rtl="0"/>
            <a:r>
              <a:rPr lang="fr" sz="2000" b="1" i="0" u="none" baseline="0">
                <a:solidFill>
                  <a:srgbClr val="014F95"/>
                </a:solidFill>
                <a:latin typeface="Century Gothic" panose="020B0502020202020204" pitchFamily="34" charset="0"/>
                <a:ea typeface="Century Gothic" panose="020B0502020202020204" pitchFamily="34" charset="0"/>
                <a:cs typeface="Century Gothic" panose="020B0502020202020204" pitchFamily="34" charset="0"/>
              </a:rPr>
              <a:t>https://www.northernpolicy.ca/all-roads-lead-home-fre</a:t>
            </a:r>
          </a:p>
        </p:txBody>
      </p:sp>
    </p:spTree>
    <p:extLst>
      <p:ext uri="{BB962C8B-B14F-4D97-AF65-F5344CB8AC3E}">
        <p14:creationId xmlns:p14="http://schemas.microsoft.com/office/powerpoint/2010/main" val="133943833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CB79-101A-E683-21B5-5EEF4E67B323}"/>
              </a:ext>
            </a:extLst>
          </p:cNvPr>
          <p:cNvSpPr>
            <a:spLocks noGrp="1"/>
          </p:cNvSpPr>
          <p:nvPr>
            <p:ph type="title"/>
          </p:nvPr>
        </p:nvSpPr>
        <p:spPr/>
        <p:txBody>
          <a:bodyPr/>
          <a:lstStyle/>
          <a:p>
            <a:pPr algn="l" rtl="0"/>
            <a:r>
              <a:rPr lang="fr" b="0" i="0" u="none" baseline="0"/>
              <a:t>Exemple : Viser juste</a:t>
            </a:r>
          </a:p>
        </p:txBody>
      </p:sp>
      <p:sp>
        <p:nvSpPr>
          <p:cNvPr id="3" name="Content Placeholder 2">
            <a:extLst>
              <a:ext uri="{FF2B5EF4-FFF2-40B4-BE49-F238E27FC236}">
                <a16:creationId xmlns:a16="http://schemas.microsoft.com/office/drawing/2014/main" id="{E6AC62EA-532E-DCA7-FF23-4719A3ADCCBE}"/>
              </a:ext>
            </a:extLst>
          </p:cNvPr>
          <p:cNvSpPr>
            <a:spLocks noGrp="1"/>
          </p:cNvSpPr>
          <p:nvPr>
            <p:ph idx="1"/>
          </p:nvPr>
        </p:nvSpPr>
        <p:spPr>
          <a:xfrm>
            <a:off x="445168" y="1255626"/>
            <a:ext cx="8326934" cy="4662823"/>
          </a:xfrm>
        </p:spPr>
        <p:txBody>
          <a:bodyPr/>
          <a:lstStyle/>
          <a:p>
            <a:pPr algn="l" rtl="0">
              <a:buClr>
                <a:srgbClr val="FCA225"/>
              </a:buClr>
              <a:buFont typeface="Wingdings" panose="05000000000000000000" pitchFamily="2" charset="2"/>
              <a:buChar char="§"/>
            </a:pPr>
            <a:r>
              <a:rPr lang="fr" b="0" i="0" u="none" baseline="0" dirty="0"/>
              <a:t>Cette série d’articles </a:t>
            </a:r>
            <a:r>
              <a:rPr lang="fr" b="1" i="0" u="none" baseline="0" dirty="0"/>
              <a:t>projette</a:t>
            </a:r>
            <a:r>
              <a:rPr lang="fr" b="0" i="0" u="none" baseline="0" dirty="0"/>
              <a:t> combien de </a:t>
            </a:r>
            <a:r>
              <a:rPr lang="fr" b="1" i="0" u="none" baseline="0" dirty="0"/>
              <a:t>futurs</a:t>
            </a:r>
            <a:r>
              <a:rPr lang="fr" b="0" i="0" u="none" baseline="0" dirty="0"/>
              <a:t> </a:t>
            </a:r>
            <a:r>
              <a:rPr lang="fr" b="1" i="0" u="none" baseline="0" dirty="0"/>
              <a:t>migrants</a:t>
            </a:r>
            <a:r>
              <a:rPr lang="fr" b="0" i="0" u="none" baseline="0" dirty="0"/>
              <a:t> parlant le français et de migrants francophones devraient être ciblés pour </a:t>
            </a:r>
            <a:r>
              <a:rPr lang="fr" b="1" i="0" u="none" baseline="0" dirty="0"/>
              <a:t>maintenir</a:t>
            </a:r>
            <a:r>
              <a:rPr lang="fr" b="0" i="0" u="none" baseline="0" dirty="0"/>
              <a:t> les </a:t>
            </a:r>
            <a:r>
              <a:rPr lang="fr" b="1" i="0" u="none" baseline="0" dirty="0"/>
              <a:t>niveaux actuels </a:t>
            </a:r>
            <a:r>
              <a:rPr lang="fr" b="0" i="0" u="none" baseline="0" dirty="0"/>
              <a:t>dans le Nord de l’Ontario pour ces deux groupes. </a:t>
            </a:r>
          </a:p>
          <a:p>
            <a:pPr algn="l" rtl="0">
              <a:buClr>
                <a:srgbClr val="FCA225"/>
              </a:buClr>
              <a:buFont typeface="Wingdings" panose="05000000000000000000" pitchFamily="2" charset="2"/>
              <a:buChar char="§"/>
            </a:pPr>
            <a:r>
              <a:rPr lang="fr" b="0" i="0" u="none" baseline="0" dirty="0"/>
              <a:t>On a utilisé les données Taxfiler Migration Estimates pour calculer les taux de rétention propres à chaque communauté, que l'on a ensuite utilisés pour projeter la migration.</a:t>
            </a:r>
          </a:p>
          <a:p>
            <a:pPr marL="360363" lvl="1" algn="l" rtl="0">
              <a:buClr>
                <a:srgbClr val="FCA225"/>
              </a:buClr>
              <a:buFont typeface="Wingdings" panose="05000000000000000000" pitchFamily="2" charset="2"/>
              <a:buChar char="§"/>
            </a:pPr>
            <a:r>
              <a:rPr lang="fr" b="0" i="0" u="none" baseline="0" dirty="0"/>
              <a:t>Les autres ensembles de données</a:t>
            </a:r>
          </a:p>
          <a:p>
            <a:pPr marL="360363" lvl="1" indent="0" algn="l" rtl="0">
              <a:buClr>
                <a:srgbClr val="FCA225"/>
              </a:buClr>
              <a:buNone/>
            </a:pPr>
            <a:r>
              <a:rPr lang="fr" b="0" i="0" u="none" baseline="0" dirty="0"/>
              <a:t>employés incluent les profils</a:t>
            </a:r>
          </a:p>
          <a:p>
            <a:pPr marL="360363" lvl="1" indent="0" algn="l" rtl="0">
              <a:buClr>
                <a:srgbClr val="FCA225"/>
              </a:buClr>
              <a:buNone/>
            </a:pPr>
            <a:r>
              <a:rPr lang="fr" b="0" i="0" u="none" baseline="0" dirty="0"/>
              <a:t>des groupes cibles (TGP)</a:t>
            </a:r>
          </a:p>
          <a:p>
            <a:pPr marL="360363" lvl="1" indent="0" algn="l" rtl="0">
              <a:buClr>
                <a:srgbClr val="FCA225"/>
              </a:buClr>
              <a:buNone/>
            </a:pPr>
            <a:r>
              <a:rPr lang="fr" b="0" i="0" u="none" baseline="0" dirty="0"/>
              <a:t>des francophones, les TGP </a:t>
            </a:r>
          </a:p>
          <a:p>
            <a:pPr marL="360363" lvl="1" indent="0" algn="l" rtl="0">
              <a:buClr>
                <a:srgbClr val="FCA225"/>
              </a:buClr>
              <a:buNone/>
            </a:pPr>
            <a:r>
              <a:rPr lang="fr" b="0" i="0" u="none" baseline="0" dirty="0"/>
              <a:t>des personnes parlant le </a:t>
            </a:r>
          </a:p>
          <a:p>
            <a:pPr marL="360363" lvl="1" indent="0" algn="l" rtl="0">
              <a:buClr>
                <a:srgbClr val="FCA225"/>
              </a:buClr>
              <a:buNone/>
            </a:pPr>
            <a:r>
              <a:rPr lang="fr" b="0" i="0" u="none" baseline="0" dirty="0"/>
              <a:t>français et les TGP par </a:t>
            </a:r>
          </a:p>
          <a:p>
            <a:pPr marL="360363" lvl="1" indent="0" algn="l" rtl="0">
              <a:buClr>
                <a:srgbClr val="FCA225"/>
              </a:buClr>
              <a:buNone/>
            </a:pPr>
            <a:r>
              <a:rPr lang="fr" b="0" i="0" u="none" baseline="0" dirty="0"/>
              <a:t>groupes d'âge.</a:t>
            </a:r>
          </a:p>
        </p:txBody>
      </p:sp>
      <p:pic>
        <p:nvPicPr>
          <p:cNvPr id="1028" name="Picture 4" descr="eng-taking-aim-banner-2022-02-15">
            <a:extLst>
              <a:ext uri="{FF2B5EF4-FFF2-40B4-BE49-F238E27FC236}">
                <a16:creationId xmlns:a16="http://schemas.microsoft.com/office/drawing/2014/main" id="{201C75B5-0322-DF79-2805-B2B6BF7AD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302" y="3840187"/>
            <a:ext cx="4295553" cy="25475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5FBFFF-42E7-BF39-FF2C-B2C9A5F27F55}"/>
              </a:ext>
            </a:extLst>
          </p:cNvPr>
          <p:cNvSpPr txBox="1"/>
          <p:nvPr/>
        </p:nvSpPr>
        <p:spPr>
          <a:xfrm>
            <a:off x="265573" y="6032149"/>
            <a:ext cx="4093776" cy="707886"/>
          </a:xfrm>
          <a:prstGeom prst="rect">
            <a:avLst/>
          </a:prstGeom>
          <a:noFill/>
        </p:spPr>
        <p:txBody>
          <a:bodyPr wrap="square">
            <a:spAutoFit/>
          </a:bodyPr>
          <a:lstStyle/>
          <a:p>
            <a:pPr algn="l" rtl="0"/>
            <a:r>
              <a:rPr lang="fr" sz="2000" b="1" i="0" u="none" baseline="0">
                <a:solidFill>
                  <a:srgbClr val="014F95"/>
                </a:solidFill>
                <a:latin typeface="Century Gothic" panose="020B0502020202020204" pitchFamily="34" charset="0"/>
                <a:ea typeface="Century Gothic" panose="020B0502020202020204" pitchFamily="34" charset="0"/>
                <a:cs typeface="Century Gothic" panose="020B0502020202020204" pitchFamily="34" charset="0"/>
              </a:rPr>
              <a:t>https://www.northernpolicy.ca/ambition</a:t>
            </a:r>
          </a:p>
        </p:txBody>
      </p:sp>
    </p:spTree>
    <p:extLst>
      <p:ext uri="{BB962C8B-B14F-4D97-AF65-F5344CB8AC3E}">
        <p14:creationId xmlns:p14="http://schemas.microsoft.com/office/powerpoint/2010/main" val="214015573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50AF-528D-A7FF-D552-8230345C4993}"/>
              </a:ext>
            </a:extLst>
          </p:cNvPr>
          <p:cNvSpPr>
            <a:spLocks noGrp="1"/>
          </p:cNvSpPr>
          <p:nvPr>
            <p:ph type="title"/>
          </p:nvPr>
        </p:nvSpPr>
        <p:spPr/>
        <p:txBody>
          <a:bodyPr/>
          <a:lstStyle/>
          <a:p>
            <a:pPr algn="l" rtl="0"/>
            <a:r>
              <a:rPr lang="fr" b="0" i="0" u="none" baseline="0"/>
              <a:t>Community Data Program</a:t>
            </a:r>
          </a:p>
        </p:txBody>
      </p:sp>
      <p:pic>
        <p:nvPicPr>
          <p:cNvPr id="5" name="Picture 4">
            <a:extLst>
              <a:ext uri="{FF2B5EF4-FFF2-40B4-BE49-F238E27FC236}">
                <a16:creationId xmlns:a16="http://schemas.microsoft.com/office/drawing/2014/main" id="{7E6757C1-A66D-B4F0-8AB8-C90A6C23CFA9}"/>
              </a:ext>
            </a:extLst>
          </p:cNvPr>
          <p:cNvPicPr>
            <a:picLocks noChangeAspect="1"/>
          </p:cNvPicPr>
          <p:nvPr/>
        </p:nvPicPr>
        <p:blipFill>
          <a:blip r:embed="rId2"/>
          <a:stretch>
            <a:fillRect/>
          </a:stretch>
        </p:blipFill>
        <p:spPr>
          <a:xfrm>
            <a:off x="0" y="1723668"/>
            <a:ext cx="9144000" cy="4354561"/>
          </a:xfrm>
          <a:prstGeom prst="rect">
            <a:avLst/>
          </a:prstGeom>
        </p:spPr>
      </p:pic>
      <p:sp>
        <p:nvSpPr>
          <p:cNvPr id="7" name="Oval 6">
            <a:extLst>
              <a:ext uri="{FF2B5EF4-FFF2-40B4-BE49-F238E27FC236}">
                <a16:creationId xmlns:a16="http://schemas.microsoft.com/office/drawing/2014/main" id="{6FD9F8E6-BF06-2DF9-8340-BD6F5A95317D}"/>
              </a:ext>
            </a:extLst>
          </p:cNvPr>
          <p:cNvSpPr/>
          <p:nvPr/>
        </p:nvSpPr>
        <p:spPr>
          <a:xfrm>
            <a:off x="2710514" y="2761703"/>
            <a:ext cx="2628401" cy="75954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
          </a:p>
        </p:txBody>
      </p:sp>
      <p:sp>
        <p:nvSpPr>
          <p:cNvPr id="8" name="Oval 7">
            <a:extLst>
              <a:ext uri="{FF2B5EF4-FFF2-40B4-BE49-F238E27FC236}">
                <a16:creationId xmlns:a16="http://schemas.microsoft.com/office/drawing/2014/main" id="{E20B4EF0-E438-BDDE-66E1-2CD29394DB91}"/>
              </a:ext>
            </a:extLst>
          </p:cNvPr>
          <p:cNvSpPr/>
          <p:nvPr/>
        </p:nvSpPr>
        <p:spPr>
          <a:xfrm>
            <a:off x="4657302" y="1597546"/>
            <a:ext cx="929148" cy="6113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
          </a:p>
        </p:txBody>
      </p:sp>
    </p:spTree>
    <p:extLst>
      <p:ext uri="{BB962C8B-B14F-4D97-AF65-F5344CB8AC3E}">
        <p14:creationId xmlns:p14="http://schemas.microsoft.com/office/powerpoint/2010/main" val="108175367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299D-D8E6-127F-FAA5-1549D4687685}"/>
              </a:ext>
            </a:extLst>
          </p:cNvPr>
          <p:cNvSpPr>
            <a:spLocks noGrp="1"/>
          </p:cNvSpPr>
          <p:nvPr>
            <p:ph type="title"/>
          </p:nvPr>
        </p:nvSpPr>
        <p:spPr>
          <a:xfrm>
            <a:off x="542501" y="63246"/>
            <a:ext cx="8469152" cy="611387"/>
          </a:xfrm>
        </p:spPr>
        <p:txBody>
          <a:bodyPr/>
          <a:lstStyle/>
          <a:p>
            <a:pPr algn="l" rtl="0"/>
            <a:r>
              <a:rPr lang="fr" b="0" i="0" u="none" baseline="0" dirty="0"/>
              <a:t>Tableau 1 de la BDIM : </a:t>
            </a:r>
            <a:r>
              <a:rPr lang="fr" b="0" i="0" u="none" baseline="0" dirty="0">
                <a:solidFill>
                  <a:srgbClr val="014F95"/>
                </a:solidFill>
                <a:effectLst/>
                <a:latin typeface="Century Gothic" panose="020B0502020202020204" pitchFamily="34" charset="0"/>
                <a:ea typeface="Century Gothic" panose="020B0502020202020204" pitchFamily="34" charset="0"/>
                <a:cs typeface="Century Gothic" panose="020B0502020202020204" pitchFamily="34" charset="0"/>
              </a:rPr>
              <a:t>Revenu des déclarants immigrants et mobilité</a:t>
            </a:r>
            <a:endParaRPr lang="fr" sz="2200" dirty="0">
              <a:solidFill>
                <a:srgbClr val="014F95"/>
              </a:solidFill>
            </a:endParaRPr>
          </a:p>
        </p:txBody>
      </p:sp>
      <p:pic>
        <p:nvPicPr>
          <p:cNvPr id="5" name="Picture 4">
            <a:extLst>
              <a:ext uri="{FF2B5EF4-FFF2-40B4-BE49-F238E27FC236}">
                <a16:creationId xmlns:a16="http://schemas.microsoft.com/office/drawing/2014/main" id="{6175F246-027E-3EA2-271C-F333FCB422C9}"/>
              </a:ext>
            </a:extLst>
          </p:cNvPr>
          <p:cNvPicPr>
            <a:picLocks noChangeAspect="1"/>
          </p:cNvPicPr>
          <p:nvPr/>
        </p:nvPicPr>
        <p:blipFill>
          <a:blip r:embed="rId3"/>
          <a:stretch>
            <a:fillRect/>
          </a:stretch>
        </p:blipFill>
        <p:spPr>
          <a:xfrm>
            <a:off x="670643" y="1536790"/>
            <a:ext cx="7802713" cy="5058452"/>
          </a:xfrm>
          <a:prstGeom prst="rect">
            <a:avLst/>
          </a:prstGeom>
        </p:spPr>
      </p:pic>
    </p:spTree>
    <p:extLst>
      <p:ext uri="{BB962C8B-B14F-4D97-AF65-F5344CB8AC3E}">
        <p14:creationId xmlns:p14="http://schemas.microsoft.com/office/powerpoint/2010/main" val="229789481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299D-D8E6-127F-FAA5-1549D4687685}"/>
              </a:ext>
            </a:extLst>
          </p:cNvPr>
          <p:cNvSpPr>
            <a:spLocks noGrp="1"/>
          </p:cNvSpPr>
          <p:nvPr>
            <p:ph type="title"/>
          </p:nvPr>
        </p:nvSpPr>
        <p:spPr>
          <a:xfrm>
            <a:off x="542500" y="75279"/>
            <a:ext cx="8384931" cy="611387"/>
          </a:xfrm>
        </p:spPr>
        <p:txBody>
          <a:bodyPr/>
          <a:lstStyle/>
          <a:p>
            <a:pPr algn="l" rtl="0"/>
            <a:r>
              <a:rPr lang="fr" b="0" i="0" u="none" baseline="0" dirty="0"/>
              <a:t>Tableau 1 de la BDIM : </a:t>
            </a:r>
            <a:r>
              <a:rPr lang="fr" b="0" i="0" u="none" baseline="0" dirty="0">
                <a:solidFill>
                  <a:srgbClr val="014F95"/>
                </a:solidFill>
                <a:effectLst/>
                <a:latin typeface="Century Gothic" panose="020B0502020202020204" pitchFamily="34" charset="0"/>
                <a:ea typeface="Century Gothic" panose="020B0502020202020204" pitchFamily="34" charset="0"/>
                <a:cs typeface="Century Gothic" panose="020B0502020202020204" pitchFamily="34" charset="0"/>
              </a:rPr>
              <a:t>Revenu des déclarants immigrants et mobilité</a:t>
            </a:r>
            <a:endParaRPr lang="fr" sz="2200" dirty="0">
              <a:solidFill>
                <a:srgbClr val="014F95"/>
              </a:solidFill>
            </a:endParaRPr>
          </a:p>
        </p:txBody>
      </p:sp>
      <p:pic>
        <p:nvPicPr>
          <p:cNvPr id="4" name="Picture 3">
            <a:extLst>
              <a:ext uri="{FF2B5EF4-FFF2-40B4-BE49-F238E27FC236}">
                <a16:creationId xmlns:a16="http://schemas.microsoft.com/office/drawing/2014/main" id="{9E161A4E-97F0-6B43-F641-36EE7D17AC64}"/>
              </a:ext>
            </a:extLst>
          </p:cNvPr>
          <p:cNvPicPr>
            <a:picLocks noChangeAspect="1"/>
          </p:cNvPicPr>
          <p:nvPr/>
        </p:nvPicPr>
        <p:blipFill>
          <a:blip r:embed="rId3"/>
          <a:stretch>
            <a:fillRect/>
          </a:stretch>
        </p:blipFill>
        <p:spPr>
          <a:xfrm>
            <a:off x="662152" y="1483611"/>
            <a:ext cx="8008883" cy="5194573"/>
          </a:xfrm>
          <a:prstGeom prst="rect">
            <a:avLst/>
          </a:prstGeom>
        </p:spPr>
      </p:pic>
    </p:spTree>
    <p:extLst>
      <p:ext uri="{BB962C8B-B14F-4D97-AF65-F5344CB8AC3E}">
        <p14:creationId xmlns:p14="http://schemas.microsoft.com/office/powerpoint/2010/main" val="159003222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About Northern Policy Institute</a:t>
            </a:r>
          </a:p>
        </p:txBody>
      </p:sp>
      <p:sp>
        <p:nvSpPr>
          <p:cNvPr id="4" name="Content Placeholder 3">
            <a:extLst>
              <a:ext uri="{FF2B5EF4-FFF2-40B4-BE49-F238E27FC236}">
                <a16:creationId xmlns:a16="http://schemas.microsoft.com/office/drawing/2014/main" id="{07C4D8A0-2612-C41D-4AB6-DF67616DED94}"/>
              </a:ext>
            </a:extLst>
          </p:cNvPr>
          <p:cNvSpPr>
            <a:spLocks noGrp="1"/>
          </p:cNvSpPr>
          <p:nvPr>
            <p:ph idx="1"/>
          </p:nvPr>
        </p:nvSpPr>
        <p:spPr/>
        <p:txBody>
          <a:bodyPr/>
          <a:lstStyle/>
          <a:p>
            <a:pPr>
              <a:buClr>
                <a:srgbClr val="FCA225"/>
              </a:buClr>
              <a:buFont typeface="Wingdings" panose="05000000000000000000" pitchFamily="2" charset="2"/>
              <a:buChar char="§"/>
            </a:pPr>
            <a:r>
              <a:rPr lang="en-US" dirty="0"/>
              <a:t>Northern Policy Institute is Northern Ontario’s </a:t>
            </a:r>
            <a:r>
              <a:rPr lang="en-US" b="1" dirty="0"/>
              <a:t>independent, evidence-driven </a:t>
            </a:r>
            <a:r>
              <a:rPr lang="en-US" dirty="0"/>
              <a:t>think tank </a:t>
            </a:r>
          </a:p>
          <a:p>
            <a:pPr>
              <a:buClr>
                <a:srgbClr val="FCA225"/>
              </a:buClr>
              <a:buFont typeface="Wingdings" panose="05000000000000000000" pitchFamily="2" charset="2"/>
              <a:buChar char="§"/>
            </a:pPr>
            <a:r>
              <a:rPr lang="en-US" dirty="0"/>
              <a:t>We </a:t>
            </a:r>
            <a:r>
              <a:rPr lang="en-US" b="1" dirty="0"/>
              <a:t>perform research, analyze data, </a:t>
            </a:r>
            <a:r>
              <a:rPr lang="en-US" dirty="0"/>
              <a:t>and </a:t>
            </a:r>
            <a:r>
              <a:rPr lang="en-US" b="1" dirty="0"/>
              <a:t>disseminate ideas</a:t>
            </a:r>
            <a:endParaRPr lang="en-US" dirty="0"/>
          </a:p>
          <a:p>
            <a:pPr>
              <a:buClr>
                <a:srgbClr val="FCA225"/>
              </a:buClr>
              <a:buFont typeface="Wingdings" panose="05000000000000000000" pitchFamily="2" charset="2"/>
              <a:buChar char="§"/>
            </a:pPr>
            <a:r>
              <a:rPr lang="en-US" dirty="0"/>
              <a:t>Our permanent offices are in Thunder Bay, Sudbury, and Kirkland Lake</a:t>
            </a:r>
          </a:p>
          <a:p>
            <a:pPr>
              <a:buClr>
                <a:srgbClr val="FCA225"/>
              </a:buClr>
              <a:buFont typeface="Wingdings" panose="05000000000000000000" pitchFamily="2" charset="2"/>
              <a:buChar char="§"/>
            </a:pPr>
            <a:r>
              <a:rPr lang="en-US" dirty="0"/>
              <a:t>Our mission is to enhance Northern Ontario's capacity to take the lead position on socio-economic policy that impacts our:</a:t>
            </a:r>
          </a:p>
          <a:p>
            <a:pPr lvl="1">
              <a:buClr>
                <a:srgbClr val="FCA225"/>
              </a:buClr>
              <a:buFont typeface="Wingdings" panose="05000000000000000000" pitchFamily="2" charset="2"/>
              <a:buChar char="§"/>
            </a:pPr>
            <a:r>
              <a:rPr lang="en-US" dirty="0"/>
              <a:t>Communities, </a:t>
            </a:r>
          </a:p>
          <a:p>
            <a:pPr lvl="1">
              <a:buClr>
                <a:srgbClr val="FCA225"/>
              </a:buClr>
              <a:buFont typeface="Wingdings" panose="05000000000000000000" pitchFamily="2" charset="2"/>
              <a:buChar char="§"/>
            </a:pPr>
            <a:r>
              <a:rPr lang="en-US" dirty="0"/>
              <a:t>Province, </a:t>
            </a:r>
          </a:p>
          <a:p>
            <a:pPr lvl="1">
              <a:buClr>
                <a:srgbClr val="FCA225"/>
              </a:buClr>
              <a:buFont typeface="Wingdings" panose="05000000000000000000" pitchFamily="2" charset="2"/>
              <a:buChar char="§"/>
            </a:pPr>
            <a:r>
              <a:rPr lang="en-US" dirty="0"/>
              <a:t>Country, and </a:t>
            </a:r>
          </a:p>
          <a:p>
            <a:pPr lvl="1">
              <a:buClr>
                <a:srgbClr val="FCA225"/>
              </a:buClr>
              <a:buFont typeface="Wingdings" panose="05000000000000000000" pitchFamily="2" charset="2"/>
              <a:buChar char="§"/>
            </a:pPr>
            <a:r>
              <a:rPr lang="en-US" dirty="0"/>
              <a:t>World.</a:t>
            </a:r>
          </a:p>
          <a:p>
            <a:pPr>
              <a:buClr>
                <a:srgbClr val="FCA225"/>
              </a:buClr>
              <a:buFont typeface="Wingdings" panose="05000000000000000000" pitchFamily="2" charset="2"/>
              <a:buChar char="§"/>
            </a:pPr>
            <a:endParaRPr lang="en-US" dirty="0"/>
          </a:p>
          <a:p>
            <a:pPr marL="0" indent="0">
              <a:buClr>
                <a:srgbClr val="FCA225"/>
              </a:buClr>
              <a:buNone/>
            </a:pPr>
            <a:endParaRPr lang="en-US" dirty="0"/>
          </a:p>
        </p:txBody>
      </p:sp>
      <p:sp>
        <p:nvSpPr>
          <p:cNvPr id="3" name="TextBox 2">
            <a:extLst>
              <a:ext uri="{FF2B5EF4-FFF2-40B4-BE49-F238E27FC236}">
                <a16:creationId xmlns:a16="http://schemas.microsoft.com/office/drawing/2014/main" id="{B162F89A-CB24-00B1-4E33-13C313B574CD}"/>
              </a:ext>
            </a:extLst>
          </p:cNvPr>
          <p:cNvSpPr txBox="1"/>
          <p:nvPr/>
        </p:nvSpPr>
        <p:spPr>
          <a:xfrm>
            <a:off x="3416719" y="5480942"/>
            <a:ext cx="5633544" cy="523220"/>
          </a:xfrm>
          <a:prstGeom prst="rect">
            <a:avLst/>
          </a:prstGeom>
          <a:noFill/>
        </p:spPr>
        <p:txBody>
          <a:bodyPr wrap="square" rtlCol="0">
            <a:spAutoFit/>
          </a:bodyPr>
          <a:lstStyle/>
          <a:p>
            <a:r>
              <a:rPr lang="en-US" sz="2800" b="1" dirty="0">
                <a:solidFill>
                  <a:srgbClr val="014F95"/>
                </a:solidFill>
                <a:latin typeface="Century Gothic" panose="020B0502020202020204" pitchFamily="34" charset="0"/>
              </a:rPr>
              <a:t>https://www.northernpolicy.ca/</a:t>
            </a:r>
          </a:p>
        </p:txBody>
      </p:sp>
    </p:spTree>
    <p:extLst>
      <p:ext uri="{BB962C8B-B14F-4D97-AF65-F5344CB8AC3E}">
        <p14:creationId xmlns:p14="http://schemas.microsoft.com/office/powerpoint/2010/main" val="352404728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3EBA-B40B-6A90-771E-BE6D783E91E6}"/>
              </a:ext>
            </a:extLst>
          </p:cNvPr>
          <p:cNvSpPr>
            <a:spLocks noGrp="1"/>
          </p:cNvSpPr>
          <p:nvPr>
            <p:ph type="title"/>
          </p:nvPr>
        </p:nvSpPr>
        <p:spPr>
          <a:xfrm>
            <a:off x="542502" y="379576"/>
            <a:ext cx="8229600" cy="611387"/>
          </a:xfrm>
        </p:spPr>
        <p:txBody>
          <a:bodyPr/>
          <a:lstStyle/>
          <a:p>
            <a:pPr algn="l" rtl="0"/>
            <a:r>
              <a:rPr lang="fr" b="0" i="0" u="none" baseline="0"/>
              <a:t>Résultats exportés dans Excel : revenu total médian</a:t>
            </a:r>
          </a:p>
        </p:txBody>
      </p:sp>
      <p:pic>
        <p:nvPicPr>
          <p:cNvPr id="5" name="Picture 4">
            <a:extLst>
              <a:ext uri="{FF2B5EF4-FFF2-40B4-BE49-F238E27FC236}">
                <a16:creationId xmlns:a16="http://schemas.microsoft.com/office/drawing/2014/main" id="{B349C12A-494C-A730-4E97-FA52F252AAE3}"/>
              </a:ext>
            </a:extLst>
          </p:cNvPr>
          <p:cNvPicPr>
            <a:picLocks noChangeAspect="1"/>
          </p:cNvPicPr>
          <p:nvPr/>
        </p:nvPicPr>
        <p:blipFill>
          <a:blip r:embed="rId3"/>
          <a:stretch>
            <a:fillRect/>
          </a:stretch>
        </p:blipFill>
        <p:spPr>
          <a:xfrm>
            <a:off x="0" y="1969578"/>
            <a:ext cx="9144000" cy="3769449"/>
          </a:xfrm>
          <a:prstGeom prst="rect">
            <a:avLst/>
          </a:prstGeom>
        </p:spPr>
      </p:pic>
    </p:spTree>
    <p:extLst>
      <p:ext uri="{BB962C8B-B14F-4D97-AF65-F5344CB8AC3E}">
        <p14:creationId xmlns:p14="http://schemas.microsoft.com/office/powerpoint/2010/main" val="7491546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C351-5870-11BC-2899-B172B42993C1}"/>
              </a:ext>
            </a:extLst>
          </p:cNvPr>
          <p:cNvSpPr>
            <a:spLocks noGrp="1"/>
          </p:cNvSpPr>
          <p:nvPr>
            <p:ph type="title"/>
          </p:nvPr>
        </p:nvSpPr>
        <p:spPr>
          <a:xfrm>
            <a:off x="542502" y="379577"/>
            <a:ext cx="8229600" cy="611387"/>
          </a:xfrm>
        </p:spPr>
        <p:txBody>
          <a:bodyPr/>
          <a:lstStyle/>
          <a:p>
            <a:pPr algn="l" rtl="0"/>
            <a:r>
              <a:rPr lang="fr" b="0" i="0" u="none" baseline="0"/>
              <a:t>Résultats exportés dans Excel : revenu d'emploi médian</a:t>
            </a:r>
          </a:p>
        </p:txBody>
      </p:sp>
      <p:pic>
        <p:nvPicPr>
          <p:cNvPr id="5" name="Picture 4">
            <a:extLst>
              <a:ext uri="{FF2B5EF4-FFF2-40B4-BE49-F238E27FC236}">
                <a16:creationId xmlns:a16="http://schemas.microsoft.com/office/drawing/2014/main" id="{0E1E78C1-B52A-C395-06EA-7BBCE15A70A4}"/>
              </a:ext>
            </a:extLst>
          </p:cNvPr>
          <p:cNvPicPr>
            <a:picLocks noChangeAspect="1"/>
          </p:cNvPicPr>
          <p:nvPr/>
        </p:nvPicPr>
        <p:blipFill>
          <a:blip r:embed="rId3"/>
          <a:stretch>
            <a:fillRect/>
          </a:stretch>
        </p:blipFill>
        <p:spPr>
          <a:xfrm>
            <a:off x="0" y="2082180"/>
            <a:ext cx="9144000" cy="3841955"/>
          </a:xfrm>
          <a:prstGeom prst="rect">
            <a:avLst/>
          </a:prstGeom>
        </p:spPr>
      </p:pic>
    </p:spTree>
    <p:extLst>
      <p:ext uri="{BB962C8B-B14F-4D97-AF65-F5344CB8AC3E}">
        <p14:creationId xmlns:p14="http://schemas.microsoft.com/office/powerpoint/2010/main" val="36375846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E9EA1C6-EC07-85D8-5F58-E9C2522C36A4}"/>
              </a:ext>
            </a:extLst>
          </p:cNvPr>
          <p:cNvGraphicFramePr>
            <a:graphicFrameLocks/>
          </p:cNvGraphicFramePr>
          <p:nvPr>
            <p:extLst>
              <p:ext uri="{D42A27DB-BD31-4B8C-83A1-F6EECF244321}">
                <p14:modId xmlns:p14="http://schemas.microsoft.com/office/powerpoint/2010/main" val="23025679"/>
              </p:ext>
            </p:extLst>
          </p:nvPr>
        </p:nvGraphicFramePr>
        <p:xfrm>
          <a:off x="446567" y="582438"/>
          <a:ext cx="8367823" cy="50634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574C5C6-026F-7D9D-C142-62DF38584CB6}"/>
              </a:ext>
            </a:extLst>
          </p:cNvPr>
          <p:cNvSpPr txBox="1"/>
          <p:nvPr/>
        </p:nvSpPr>
        <p:spPr>
          <a:xfrm>
            <a:off x="404037" y="5969330"/>
            <a:ext cx="7145079" cy="461665"/>
          </a:xfrm>
          <a:prstGeom prst="rect">
            <a:avLst/>
          </a:prstGeom>
          <a:noFill/>
        </p:spPr>
        <p:txBody>
          <a:bodyPr wrap="square" rtlCol="0">
            <a:spAutoFit/>
          </a:bodyPr>
          <a:lstStyle/>
          <a:p>
            <a:pPr algn="l" rtl="0"/>
            <a:r>
              <a:rPr lang="fr" sz="1200" b="0" i="0" u="none" baseline="0">
                <a:latin typeface="Century Gothic" panose="020B0502020202020204" pitchFamily="34" charset="0"/>
                <a:ea typeface="Century Gothic" panose="020B0502020202020204" pitchFamily="34" charset="0"/>
                <a:cs typeface="Century Gothic" panose="020B0502020202020204" pitchFamily="34" charset="0"/>
              </a:rPr>
              <a:t>Source : Tableau 1 de la BDIM</a:t>
            </a:r>
          </a:p>
          <a:p>
            <a:pPr algn="l" rtl="0"/>
            <a:r>
              <a:rPr lang="fr" sz="1200" b="0" i="0" u="none" baseline="0">
                <a:latin typeface="Century Gothic" panose="020B0502020202020204" pitchFamily="34" charset="0"/>
                <a:ea typeface="Century Gothic" panose="020B0502020202020204" pitchFamily="34" charset="0"/>
                <a:cs typeface="Century Gothic" panose="020B0502020202020204" pitchFamily="34" charset="0"/>
              </a:rPr>
              <a:t>Remarque : Les résultats du PLI de North Bay ne sont pas disponibles en raison de la suppression des données.</a:t>
            </a:r>
          </a:p>
        </p:txBody>
      </p:sp>
    </p:spTree>
    <p:extLst>
      <p:ext uri="{BB962C8B-B14F-4D97-AF65-F5344CB8AC3E}">
        <p14:creationId xmlns:p14="http://schemas.microsoft.com/office/powerpoint/2010/main" val="41653656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DE951BE-4F8C-3BE9-D2BF-8EE062B2AB69}"/>
              </a:ext>
            </a:extLst>
          </p:cNvPr>
          <p:cNvGraphicFramePr>
            <a:graphicFrameLocks/>
          </p:cNvGraphicFramePr>
          <p:nvPr>
            <p:extLst>
              <p:ext uri="{D42A27DB-BD31-4B8C-83A1-F6EECF244321}">
                <p14:modId xmlns:p14="http://schemas.microsoft.com/office/powerpoint/2010/main" val="1822445073"/>
              </p:ext>
            </p:extLst>
          </p:nvPr>
        </p:nvGraphicFramePr>
        <p:xfrm>
          <a:off x="542502" y="754912"/>
          <a:ext cx="7952912" cy="498666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A2DF1E1-E079-20E2-ABE4-293EC94CC1BF}"/>
              </a:ext>
            </a:extLst>
          </p:cNvPr>
          <p:cNvSpPr txBox="1"/>
          <p:nvPr/>
        </p:nvSpPr>
        <p:spPr>
          <a:xfrm>
            <a:off x="404037" y="5969330"/>
            <a:ext cx="7145079" cy="461665"/>
          </a:xfrm>
          <a:prstGeom prst="rect">
            <a:avLst/>
          </a:prstGeom>
          <a:noFill/>
        </p:spPr>
        <p:txBody>
          <a:bodyPr wrap="square" rtlCol="0">
            <a:spAutoFit/>
          </a:bodyPr>
          <a:lstStyle/>
          <a:p>
            <a:pPr algn="l" rtl="0"/>
            <a:r>
              <a:rPr lang="fr" sz="1200" b="0" i="0" u="none" baseline="0">
                <a:latin typeface="Century Gothic" panose="020B0502020202020204" pitchFamily="34" charset="0"/>
                <a:ea typeface="Century Gothic" panose="020B0502020202020204" pitchFamily="34" charset="0"/>
                <a:cs typeface="Century Gothic" panose="020B0502020202020204" pitchFamily="34" charset="0"/>
              </a:rPr>
              <a:t>Source : Tableau 1 de la BDIM</a:t>
            </a:r>
          </a:p>
          <a:p>
            <a:pPr algn="l" rtl="0"/>
            <a:r>
              <a:rPr lang="fr" sz="1200" b="0" i="0" u="none" baseline="0">
                <a:latin typeface="Century Gothic" panose="020B0502020202020204" pitchFamily="34" charset="0"/>
                <a:ea typeface="Century Gothic" panose="020B0502020202020204" pitchFamily="34" charset="0"/>
                <a:cs typeface="Century Gothic" panose="020B0502020202020204" pitchFamily="34" charset="0"/>
              </a:rPr>
              <a:t>Remarque : Les résultats du PLI de North Bay ne sont pas disponibles en raison de la suppression des données.</a:t>
            </a:r>
          </a:p>
        </p:txBody>
      </p:sp>
    </p:spTree>
    <p:extLst>
      <p:ext uri="{BB962C8B-B14F-4D97-AF65-F5344CB8AC3E}">
        <p14:creationId xmlns:p14="http://schemas.microsoft.com/office/powerpoint/2010/main" val="53075242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6C2090-AD81-B546-BBAF-D708EBC37EA9}"/>
              </a:ext>
            </a:extLst>
          </p:cNvPr>
          <p:cNvSpPr/>
          <p:nvPr/>
        </p:nvSpPr>
        <p:spPr>
          <a:xfrm>
            <a:off x="1" y="0"/>
            <a:ext cx="9144000" cy="76945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fr"/>
          </a:p>
        </p:txBody>
      </p:sp>
      <p:sp>
        <p:nvSpPr>
          <p:cNvPr id="2" name="Title 1"/>
          <p:cNvSpPr>
            <a:spLocks noGrp="1"/>
          </p:cNvSpPr>
          <p:nvPr>
            <p:ph type="title"/>
          </p:nvPr>
        </p:nvSpPr>
        <p:spPr>
          <a:xfrm>
            <a:off x="423080" y="2068958"/>
            <a:ext cx="8243247" cy="2268284"/>
          </a:xfrm>
        </p:spPr>
        <p:txBody>
          <a:bodyPr/>
          <a:lstStyle/>
          <a:p>
            <a:pPr algn="ctr" rtl="0"/>
            <a:r>
              <a:rPr lang="fr" sz="3200" b="0" i="0" u="none" baseline="0"/>
              <a:t>Merci. Marsee. </a:t>
            </a:r>
            <a:r>
              <a:rPr lang="fr" sz="3200" b="0" i="0" u="none" baseline="0">
                <a:solidFill>
                  <a:srgbClr val="0065A3"/>
                </a:solidFill>
                <a:latin typeface="Century Gothic" panose="020B0502020202020204" pitchFamily="34" charset="0"/>
                <a:ea typeface="Century Gothic" panose="020B0502020202020204" pitchFamily="34" charset="0"/>
                <a:cs typeface="Century Gothic" panose="020B0502020202020204" pitchFamily="34" charset="0"/>
              </a:rPr>
              <a:t>ᑭᓇᓈᐢᑯᒥᑎᐣ Thank you. Miigwech.</a:t>
            </a:r>
            <a:br>
              <a:rPr lang="fr"/>
            </a:br>
            <a:br>
              <a:rPr lang="fr" sz="3200"/>
            </a:br>
            <a:br>
              <a:rPr lang="fr"/>
            </a:br>
            <a:endParaRPr lang="fr" dirty="0"/>
          </a:p>
        </p:txBody>
      </p:sp>
      <p:pic>
        <p:nvPicPr>
          <p:cNvPr id="5" name="Picture 4">
            <a:extLst>
              <a:ext uri="{FF2B5EF4-FFF2-40B4-BE49-F238E27FC236}">
                <a16:creationId xmlns:a16="http://schemas.microsoft.com/office/drawing/2014/main" id="{43B31F59-4D92-8692-8C3C-26E3DBE39415}"/>
              </a:ext>
            </a:extLst>
          </p:cNvPr>
          <p:cNvPicPr>
            <a:picLocks noChangeAspect="1"/>
          </p:cNvPicPr>
          <p:nvPr/>
        </p:nvPicPr>
        <p:blipFill>
          <a:blip r:embed="rId2"/>
          <a:stretch>
            <a:fillRect/>
          </a:stretch>
        </p:blipFill>
        <p:spPr>
          <a:xfrm>
            <a:off x="868524" y="987573"/>
            <a:ext cx="7406952" cy="636945"/>
          </a:xfrm>
          <a:prstGeom prst="rect">
            <a:avLst/>
          </a:prstGeom>
        </p:spPr>
      </p:pic>
      <p:pic>
        <p:nvPicPr>
          <p:cNvPr id="4" name="Graphic 3">
            <a:extLst>
              <a:ext uri="{FF2B5EF4-FFF2-40B4-BE49-F238E27FC236}">
                <a16:creationId xmlns:a16="http://schemas.microsoft.com/office/drawing/2014/main" id="{4218877B-53CE-13B0-1F85-AA46507C3A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6008" y="3531140"/>
            <a:ext cx="5608505" cy="5824216"/>
          </a:xfrm>
          <a:prstGeom prst="rect">
            <a:avLst/>
          </a:prstGeom>
        </p:spPr>
      </p:pic>
      <p:pic>
        <p:nvPicPr>
          <p:cNvPr id="7" name="Graphic 6">
            <a:extLst>
              <a:ext uri="{FF2B5EF4-FFF2-40B4-BE49-F238E27FC236}">
                <a16:creationId xmlns:a16="http://schemas.microsoft.com/office/drawing/2014/main" id="{4BE3D8C2-082F-1684-C4B7-14215D1229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465645">
            <a:off x="-987879" y="4548631"/>
            <a:ext cx="4877100" cy="5064680"/>
          </a:xfrm>
          <a:prstGeom prst="rect">
            <a:avLst/>
          </a:prstGeom>
        </p:spPr>
      </p:pic>
      <p:sp>
        <p:nvSpPr>
          <p:cNvPr id="8" name="Rectangle 7">
            <a:extLst>
              <a:ext uri="{FF2B5EF4-FFF2-40B4-BE49-F238E27FC236}">
                <a16:creationId xmlns:a16="http://schemas.microsoft.com/office/drawing/2014/main" id="{DA56F2DD-6F01-0B0D-6CBE-B424A1BCACDF}"/>
              </a:ext>
            </a:extLst>
          </p:cNvPr>
          <p:cNvSpPr/>
          <p:nvPr/>
        </p:nvSpPr>
        <p:spPr>
          <a:xfrm>
            <a:off x="1983453" y="3172835"/>
            <a:ext cx="5214257" cy="618118"/>
          </a:xfrm>
          <a:prstGeom prst="rect">
            <a:avLst/>
          </a:prstGeom>
        </p:spPr>
        <p:txBody>
          <a:bodyPr wrap="square">
            <a:spAutoFit/>
          </a:bodyPr>
          <a:lstStyle/>
          <a:p>
            <a:pPr algn="ctr" defTabSz="685800" rtl="0">
              <a:spcAft>
                <a:spcPts val="450"/>
              </a:spcAft>
            </a:pPr>
            <a:r>
              <a:rPr lang="fr" sz="1500" b="0" i="0" u="none" baseline="0">
                <a:solidFill>
                  <a:srgbClr val="014F95"/>
                </a:solidFill>
                <a:latin typeface="Century Gothic" panose="020B0502020202020204" pitchFamily="34" charset="0"/>
                <a:ea typeface="Century Gothic" panose="020B0502020202020204" pitchFamily="34" charset="0"/>
                <a:cs typeface="Century Gothic" panose="020B0502020202020204" pitchFamily="34" charset="0"/>
              </a:rPr>
              <a:t>1 (807) 343-8956 </a:t>
            </a:r>
            <a:r>
              <a:rPr lang="fr" sz="1500" b="0" i="0" u="none" baseline="0">
                <a:solidFill>
                  <a:srgbClr val="FCA225"/>
                </a:solidFill>
                <a:latin typeface="Century Gothic" panose="020B0502020202020204" pitchFamily="34" charset="0"/>
                <a:ea typeface="Century Gothic" panose="020B0502020202020204" pitchFamily="34" charset="0"/>
                <a:cs typeface="Century Gothic" panose="020B0502020202020204" pitchFamily="34" charset="0"/>
              </a:rPr>
              <a:t>| </a:t>
            </a:r>
            <a:r>
              <a:rPr lang="fr" sz="1500" b="0" i="0" u="none" baseline="0">
                <a:solidFill>
                  <a:srgbClr val="014F95"/>
                </a:solidFill>
                <a:latin typeface="Century Gothic" panose="020B0502020202020204" pitchFamily="34" charset="0"/>
                <a:ea typeface="Century Gothic" panose="020B0502020202020204" pitchFamily="34" charset="0"/>
                <a:cs typeface="Century Gothic" panose="020B0502020202020204" pitchFamily="34" charset="0"/>
              </a:rPr>
              <a:t>info@northernpolicy.ca</a:t>
            </a:r>
          </a:p>
          <a:p>
            <a:pPr algn="ctr" defTabSz="685800" rtl="0">
              <a:spcAft>
                <a:spcPts val="450"/>
              </a:spcAft>
            </a:pPr>
            <a:r>
              <a:rPr lang="fr" sz="1500" b="1" i="0" u="none" baseline="0">
                <a:solidFill>
                  <a:srgbClr val="014F95"/>
                </a:solidFill>
                <a:latin typeface="Century Gothic" panose="020B0502020202020204" pitchFamily="34" charset="0"/>
                <a:ea typeface="Century Gothic" panose="020B0502020202020204" pitchFamily="34" charset="0"/>
                <a:cs typeface="Century Gothic" panose="020B0502020202020204" pitchFamily="34" charset="0"/>
              </a:rPr>
              <a:t>www.northernpolicy.ca</a:t>
            </a:r>
          </a:p>
        </p:txBody>
      </p:sp>
      <p:pic>
        <p:nvPicPr>
          <p:cNvPr id="9" name="Picture 8">
            <a:extLst>
              <a:ext uri="{FF2B5EF4-FFF2-40B4-BE49-F238E27FC236}">
                <a16:creationId xmlns:a16="http://schemas.microsoft.com/office/drawing/2014/main" id="{5986A63D-0F26-D28B-A036-BC3B18F1C9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1334" y="3860776"/>
            <a:ext cx="1398494" cy="288482"/>
          </a:xfrm>
          <a:prstGeom prst="rect">
            <a:avLst/>
          </a:prstGeom>
        </p:spPr>
      </p:pic>
      <p:sp>
        <p:nvSpPr>
          <p:cNvPr id="10" name="Rectangle 9">
            <a:extLst>
              <a:ext uri="{FF2B5EF4-FFF2-40B4-BE49-F238E27FC236}">
                <a16:creationId xmlns:a16="http://schemas.microsoft.com/office/drawing/2014/main" id="{D6C39FA1-826A-9558-1CB1-0310403E2DBE}"/>
              </a:ext>
            </a:extLst>
          </p:cNvPr>
          <p:cNvSpPr/>
          <p:nvPr/>
        </p:nvSpPr>
        <p:spPr>
          <a:xfrm>
            <a:off x="3760720" y="4205409"/>
            <a:ext cx="1622560" cy="323165"/>
          </a:xfrm>
          <a:prstGeom prst="rect">
            <a:avLst/>
          </a:prstGeom>
        </p:spPr>
        <p:txBody>
          <a:bodyPr wrap="none">
            <a:spAutoFit/>
          </a:bodyPr>
          <a:lstStyle/>
          <a:p>
            <a:pPr algn="l" defTabSz="685800" rtl="0"/>
            <a:r>
              <a:rPr lang="fr" sz="1500" b="0" i="0" u="none" baseline="0">
                <a:solidFill>
                  <a:srgbClr val="014F95"/>
                </a:solidFill>
                <a:latin typeface="Century Gothic" panose="020B0502020202020204" pitchFamily="34" charset="0"/>
                <a:ea typeface="Century Gothic" panose="020B0502020202020204" pitchFamily="34" charset="0"/>
                <a:cs typeface="Century Gothic" panose="020B0502020202020204" pitchFamily="34" charset="0"/>
              </a:rPr>
              <a:t>/NorthernPolicy</a:t>
            </a:r>
          </a:p>
        </p:txBody>
      </p:sp>
    </p:spTree>
    <p:extLst>
      <p:ext uri="{BB962C8B-B14F-4D97-AF65-F5344CB8AC3E}">
        <p14:creationId xmlns:p14="http://schemas.microsoft.com/office/powerpoint/2010/main" val="269346778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02B8-F768-BBD7-42F1-5D67F48304D4}"/>
              </a:ext>
            </a:extLst>
          </p:cNvPr>
          <p:cNvSpPr>
            <a:spLocks noGrp="1"/>
          </p:cNvSpPr>
          <p:nvPr>
            <p:ph type="title"/>
          </p:nvPr>
        </p:nvSpPr>
        <p:spPr/>
        <p:txBody>
          <a:bodyPr/>
          <a:lstStyle/>
          <a:p>
            <a:r>
              <a:rPr lang="en-US" dirty="0"/>
              <a:t>Example: All Roads Lead Home</a:t>
            </a:r>
          </a:p>
        </p:txBody>
      </p:sp>
      <p:sp>
        <p:nvSpPr>
          <p:cNvPr id="3" name="Content Placeholder 2">
            <a:extLst>
              <a:ext uri="{FF2B5EF4-FFF2-40B4-BE49-F238E27FC236}">
                <a16:creationId xmlns:a16="http://schemas.microsoft.com/office/drawing/2014/main" id="{1F7A79DC-4477-9434-9E79-0ED3E1355849}"/>
              </a:ext>
            </a:extLst>
          </p:cNvPr>
          <p:cNvSpPr>
            <a:spLocks noGrp="1"/>
          </p:cNvSpPr>
          <p:nvPr>
            <p:ph idx="1"/>
          </p:nvPr>
        </p:nvSpPr>
        <p:spPr/>
        <p:txBody>
          <a:bodyPr/>
          <a:lstStyle/>
          <a:p>
            <a:pPr>
              <a:buClr>
                <a:srgbClr val="FCA225"/>
              </a:buClr>
              <a:buFont typeface="Wingdings" panose="05000000000000000000" pitchFamily="2" charset="2"/>
              <a:buChar char="§"/>
            </a:pPr>
            <a:r>
              <a:rPr lang="en-US" dirty="0"/>
              <a:t>Purpose: establish a </a:t>
            </a:r>
            <a:r>
              <a:rPr lang="en-US" b="1" dirty="0"/>
              <a:t>baseline assessment </a:t>
            </a:r>
            <a:r>
              <a:rPr lang="en-US" dirty="0"/>
              <a:t>of </a:t>
            </a:r>
            <a:r>
              <a:rPr lang="en-US" b="1" dirty="0"/>
              <a:t>immigration trends </a:t>
            </a:r>
            <a:r>
              <a:rPr lang="en-US" dirty="0"/>
              <a:t>in Northern Ontario communities, which can be used to </a:t>
            </a:r>
            <a:r>
              <a:rPr lang="en-US" b="1" dirty="0"/>
              <a:t>evaluate immigration programs</a:t>
            </a:r>
            <a:r>
              <a:rPr lang="en-US" dirty="0"/>
              <a:t>, such as the RNIP, and other potential future newcomer programs </a:t>
            </a:r>
          </a:p>
          <a:p>
            <a:pPr>
              <a:buClr>
                <a:srgbClr val="FCA225"/>
              </a:buClr>
              <a:buFont typeface="Wingdings" panose="05000000000000000000" pitchFamily="2" charset="2"/>
              <a:buChar char="§"/>
            </a:pPr>
            <a:r>
              <a:rPr lang="en-US" dirty="0"/>
              <a:t>Indicators analyzed include:</a:t>
            </a:r>
          </a:p>
          <a:p>
            <a:pPr lvl="1">
              <a:buClr>
                <a:srgbClr val="FCA225"/>
              </a:buClr>
              <a:buFont typeface="Wingdings" panose="05000000000000000000" pitchFamily="2" charset="2"/>
              <a:buChar char="§"/>
            </a:pPr>
            <a:r>
              <a:rPr lang="en-US" dirty="0"/>
              <a:t>Immigrant characteristics </a:t>
            </a:r>
          </a:p>
          <a:p>
            <a:pPr lvl="1">
              <a:buClr>
                <a:srgbClr val="FCA225"/>
              </a:buClr>
              <a:buFont typeface="Wingdings" panose="05000000000000000000" pitchFamily="2" charset="2"/>
              <a:buChar char="§"/>
            </a:pPr>
            <a:r>
              <a:rPr lang="en-US" dirty="0"/>
              <a:t>Income </a:t>
            </a:r>
          </a:p>
          <a:p>
            <a:pPr lvl="1">
              <a:buClr>
                <a:srgbClr val="FCA225"/>
              </a:buClr>
              <a:buFont typeface="Wingdings" panose="05000000000000000000" pitchFamily="2" charset="2"/>
              <a:buChar char="§"/>
            </a:pPr>
            <a:r>
              <a:rPr lang="en-US" dirty="0"/>
              <a:t>Economic outcomes </a:t>
            </a:r>
          </a:p>
          <a:p>
            <a:pPr lvl="1">
              <a:buClr>
                <a:srgbClr val="FCA225"/>
              </a:buClr>
              <a:buFont typeface="Wingdings" panose="05000000000000000000" pitchFamily="2" charset="2"/>
              <a:buChar char="§"/>
            </a:pPr>
            <a:r>
              <a:rPr lang="en-US" dirty="0"/>
              <a:t>Mobility</a:t>
            </a:r>
          </a:p>
          <a:p>
            <a:pPr lvl="1">
              <a:buClr>
                <a:srgbClr val="FCA225"/>
              </a:buClr>
              <a:buFont typeface="Wingdings" panose="05000000000000000000" pitchFamily="2" charset="2"/>
              <a:buChar char="§"/>
            </a:pPr>
            <a:r>
              <a:rPr lang="en-US" dirty="0"/>
              <a:t>ICARE</a:t>
            </a:r>
          </a:p>
        </p:txBody>
      </p:sp>
      <p:pic>
        <p:nvPicPr>
          <p:cNvPr id="4" name="Picture 2" descr="eng-banner">
            <a:extLst>
              <a:ext uri="{FF2B5EF4-FFF2-40B4-BE49-F238E27FC236}">
                <a16:creationId xmlns:a16="http://schemas.microsoft.com/office/drawing/2014/main" id="{F966B770-6292-70F6-71F8-1E2C70FBC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093" y="3953546"/>
            <a:ext cx="4104408" cy="24341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302816-3D6C-68A7-5982-E88AC733B18E}"/>
              </a:ext>
            </a:extLst>
          </p:cNvPr>
          <p:cNvSpPr txBox="1"/>
          <p:nvPr/>
        </p:nvSpPr>
        <p:spPr>
          <a:xfrm>
            <a:off x="371898" y="5526881"/>
            <a:ext cx="4572000" cy="707886"/>
          </a:xfrm>
          <a:prstGeom prst="rect">
            <a:avLst/>
          </a:prstGeom>
          <a:noFill/>
        </p:spPr>
        <p:txBody>
          <a:bodyPr wrap="square">
            <a:spAutoFit/>
          </a:bodyPr>
          <a:lstStyle/>
          <a:p>
            <a:r>
              <a:rPr lang="en-US" sz="2000" b="1" dirty="0">
                <a:solidFill>
                  <a:srgbClr val="014F95"/>
                </a:solidFill>
                <a:latin typeface="Century Gothic" panose="020B0502020202020204" pitchFamily="34" charset="0"/>
              </a:rPr>
              <a:t>https://www.northernpolicy.ca/all-roads-lead-home</a:t>
            </a:r>
          </a:p>
        </p:txBody>
      </p:sp>
    </p:spTree>
    <p:extLst>
      <p:ext uri="{BB962C8B-B14F-4D97-AF65-F5344CB8AC3E}">
        <p14:creationId xmlns:p14="http://schemas.microsoft.com/office/powerpoint/2010/main" val="188408718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BCB79-101A-E683-21B5-5EEF4E67B323}"/>
              </a:ext>
            </a:extLst>
          </p:cNvPr>
          <p:cNvSpPr>
            <a:spLocks noGrp="1"/>
          </p:cNvSpPr>
          <p:nvPr>
            <p:ph type="title"/>
          </p:nvPr>
        </p:nvSpPr>
        <p:spPr/>
        <p:txBody>
          <a:bodyPr/>
          <a:lstStyle/>
          <a:p>
            <a:r>
              <a:rPr lang="en-US" dirty="0"/>
              <a:t>Example: Taking Aim</a:t>
            </a:r>
          </a:p>
        </p:txBody>
      </p:sp>
      <p:sp>
        <p:nvSpPr>
          <p:cNvPr id="3" name="Content Placeholder 2">
            <a:extLst>
              <a:ext uri="{FF2B5EF4-FFF2-40B4-BE49-F238E27FC236}">
                <a16:creationId xmlns:a16="http://schemas.microsoft.com/office/drawing/2014/main" id="{E6AC62EA-532E-DCA7-FF23-4719A3ADCCBE}"/>
              </a:ext>
            </a:extLst>
          </p:cNvPr>
          <p:cNvSpPr>
            <a:spLocks noGrp="1"/>
          </p:cNvSpPr>
          <p:nvPr>
            <p:ph idx="1"/>
          </p:nvPr>
        </p:nvSpPr>
        <p:spPr/>
        <p:txBody>
          <a:bodyPr/>
          <a:lstStyle/>
          <a:p>
            <a:pPr>
              <a:buClr>
                <a:srgbClr val="FCA225"/>
              </a:buClr>
              <a:buFont typeface="Wingdings" panose="05000000000000000000" pitchFamily="2" charset="2"/>
              <a:buChar char="§"/>
            </a:pPr>
            <a:r>
              <a:rPr lang="en-US" dirty="0"/>
              <a:t>This series of papers </a:t>
            </a:r>
            <a:r>
              <a:rPr lang="en-US" b="1" dirty="0"/>
              <a:t>projects</a:t>
            </a:r>
            <a:r>
              <a:rPr lang="en-US" dirty="0"/>
              <a:t> how many </a:t>
            </a:r>
            <a:r>
              <a:rPr lang="en-US" b="1" dirty="0"/>
              <a:t>future</a:t>
            </a:r>
            <a:r>
              <a:rPr lang="en-US" dirty="0"/>
              <a:t> French-speaking and Francophone </a:t>
            </a:r>
            <a:r>
              <a:rPr lang="en-US" b="1" dirty="0"/>
              <a:t>migrants</a:t>
            </a:r>
            <a:r>
              <a:rPr lang="en-US" dirty="0"/>
              <a:t> should be targeted to </a:t>
            </a:r>
            <a:r>
              <a:rPr lang="en-US" b="1" dirty="0"/>
              <a:t>maintain</a:t>
            </a:r>
            <a:r>
              <a:rPr lang="en-US" dirty="0"/>
              <a:t> the </a:t>
            </a:r>
            <a:r>
              <a:rPr lang="en-US" b="1" dirty="0"/>
              <a:t>current levels </a:t>
            </a:r>
            <a:r>
              <a:rPr lang="en-US" dirty="0"/>
              <a:t>in Northern Ontario for these two groups. </a:t>
            </a:r>
          </a:p>
          <a:p>
            <a:pPr>
              <a:buClr>
                <a:srgbClr val="FCA225"/>
              </a:buClr>
              <a:buFont typeface="Wingdings" panose="05000000000000000000" pitchFamily="2" charset="2"/>
              <a:buChar char="§"/>
            </a:pPr>
            <a:r>
              <a:rPr lang="en-US" dirty="0" err="1"/>
              <a:t>Taxfiler</a:t>
            </a:r>
            <a:r>
              <a:rPr lang="en-US" dirty="0"/>
              <a:t> Migration Estimates data was used to calculate community-specific retention rates, which were used to project out-migration</a:t>
            </a:r>
          </a:p>
          <a:p>
            <a:pPr lvl="1">
              <a:buClr>
                <a:srgbClr val="FCA225"/>
              </a:buClr>
              <a:buFont typeface="Wingdings" panose="05000000000000000000" pitchFamily="2" charset="2"/>
              <a:buChar char="§"/>
            </a:pPr>
            <a:r>
              <a:rPr lang="en-US" dirty="0"/>
              <a:t>Other datasets used </a:t>
            </a:r>
          </a:p>
          <a:p>
            <a:pPr marL="457200" lvl="1" indent="0">
              <a:buClr>
                <a:srgbClr val="FCA225"/>
              </a:buClr>
              <a:buNone/>
            </a:pPr>
            <a:r>
              <a:rPr lang="en-US" dirty="0"/>
              <a:t>    include TGP of </a:t>
            </a:r>
          </a:p>
          <a:p>
            <a:pPr marL="457200" lvl="1" indent="0">
              <a:buClr>
                <a:srgbClr val="FCA225"/>
              </a:buClr>
              <a:buNone/>
            </a:pPr>
            <a:r>
              <a:rPr lang="en-US" dirty="0"/>
              <a:t>    Francophones, TGP of </a:t>
            </a:r>
          </a:p>
          <a:p>
            <a:pPr marL="457200" lvl="1" indent="0">
              <a:buClr>
                <a:srgbClr val="FCA225"/>
              </a:buClr>
              <a:buNone/>
            </a:pPr>
            <a:r>
              <a:rPr lang="en-US" dirty="0"/>
              <a:t>    French-Speakers, TGP of </a:t>
            </a:r>
          </a:p>
          <a:p>
            <a:pPr marL="457200" lvl="1" indent="0">
              <a:buClr>
                <a:srgbClr val="FCA225"/>
              </a:buClr>
              <a:buNone/>
            </a:pPr>
            <a:r>
              <a:rPr lang="en-US" dirty="0"/>
              <a:t>    by Age Groups</a:t>
            </a:r>
          </a:p>
        </p:txBody>
      </p:sp>
      <p:pic>
        <p:nvPicPr>
          <p:cNvPr id="1028" name="Picture 4" descr="eng-taking-aim-banner-2022-02-15">
            <a:extLst>
              <a:ext uri="{FF2B5EF4-FFF2-40B4-BE49-F238E27FC236}">
                <a16:creationId xmlns:a16="http://schemas.microsoft.com/office/drawing/2014/main" id="{201C75B5-0322-DF79-2805-B2B6BF7AD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302" y="3840187"/>
            <a:ext cx="4295553" cy="25475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55FBFFF-42E7-BF39-FF2C-B2C9A5F27F55}"/>
              </a:ext>
            </a:extLst>
          </p:cNvPr>
          <p:cNvSpPr txBox="1"/>
          <p:nvPr/>
        </p:nvSpPr>
        <p:spPr>
          <a:xfrm>
            <a:off x="265573" y="5911829"/>
            <a:ext cx="4093776" cy="707886"/>
          </a:xfrm>
          <a:prstGeom prst="rect">
            <a:avLst/>
          </a:prstGeom>
          <a:noFill/>
        </p:spPr>
        <p:txBody>
          <a:bodyPr wrap="square">
            <a:spAutoFit/>
          </a:bodyPr>
          <a:lstStyle/>
          <a:p>
            <a:r>
              <a:rPr lang="en-US" sz="2000" b="1" dirty="0">
                <a:solidFill>
                  <a:srgbClr val="014F95"/>
                </a:solidFill>
                <a:latin typeface="Century Gothic" panose="020B0502020202020204" pitchFamily="34" charset="0"/>
              </a:rPr>
              <a:t>https://www.northernpolicy.ca/taking-aim</a:t>
            </a:r>
          </a:p>
        </p:txBody>
      </p:sp>
    </p:spTree>
    <p:extLst>
      <p:ext uri="{BB962C8B-B14F-4D97-AF65-F5344CB8AC3E}">
        <p14:creationId xmlns:p14="http://schemas.microsoft.com/office/powerpoint/2010/main" val="311466750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450AF-528D-A7FF-D552-8230345C4993}"/>
              </a:ext>
            </a:extLst>
          </p:cNvPr>
          <p:cNvSpPr>
            <a:spLocks noGrp="1"/>
          </p:cNvSpPr>
          <p:nvPr>
            <p:ph type="title"/>
          </p:nvPr>
        </p:nvSpPr>
        <p:spPr/>
        <p:txBody>
          <a:bodyPr/>
          <a:lstStyle/>
          <a:p>
            <a:r>
              <a:rPr lang="en-US" dirty="0"/>
              <a:t>Community Data Program</a:t>
            </a:r>
          </a:p>
        </p:txBody>
      </p:sp>
      <p:pic>
        <p:nvPicPr>
          <p:cNvPr id="5" name="Picture 4">
            <a:extLst>
              <a:ext uri="{FF2B5EF4-FFF2-40B4-BE49-F238E27FC236}">
                <a16:creationId xmlns:a16="http://schemas.microsoft.com/office/drawing/2014/main" id="{7E6757C1-A66D-B4F0-8AB8-C90A6C23CFA9}"/>
              </a:ext>
            </a:extLst>
          </p:cNvPr>
          <p:cNvPicPr>
            <a:picLocks noChangeAspect="1"/>
          </p:cNvPicPr>
          <p:nvPr/>
        </p:nvPicPr>
        <p:blipFill>
          <a:blip r:embed="rId2"/>
          <a:stretch>
            <a:fillRect/>
          </a:stretch>
        </p:blipFill>
        <p:spPr>
          <a:xfrm>
            <a:off x="0" y="1723668"/>
            <a:ext cx="9144000" cy="4354561"/>
          </a:xfrm>
          <a:prstGeom prst="rect">
            <a:avLst/>
          </a:prstGeom>
        </p:spPr>
      </p:pic>
      <p:sp>
        <p:nvSpPr>
          <p:cNvPr id="7" name="Oval 6">
            <a:extLst>
              <a:ext uri="{FF2B5EF4-FFF2-40B4-BE49-F238E27FC236}">
                <a16:creationId xmlns:a16="http://schemas.microsoft.com/office/drawing/2014/main" id="{6FD9F8E6-BF06-2DF9-8340-BD6F5A95317D}"/>
              </a:ext>
            </a:extLst>
          </p:cNvPr>
          <p:cNvSpPr/>
          <p:nvPr/>
        </p:nvSpPr>
        <p:spPr>
          <a:xfrm>
            <a:off x="2710514" y="2761703"/>
            <a:ext cx="2628401" cy="75954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20B4EF0-E438-BDDE-66E1-2CD29394DB91}"/>
              </a:ext>
            </a:extLst>
          </p:cNvPr>
          <p:cNvSpPr/>
          <p:nvPr/>
        </p:nvSpPr>
        <p:spPr>
          <a:xfrm>
            <a:off x="4657302" y="1597546"/>
            <a:ext cx="929148" cy="6113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0486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299D-D8E6-127F-FAA5-1549D4687685}"/>
              </a:ext>
            </a:extLst>
          </p:cNvPr>
          <p:cNvSpPr>
            <a:spLocks noGrp="1"/>
          </p:cNvSpPr>
          <p:nvPr>
            <p:ph type="title"/>
          </p:nvPr>
        </p:nvSpPr>
        <p:spPr>
          <a:xfrm>
            <a:off x="542501" y="339979"/>
            <a:ext cx="8229600" cy="611387"/>
          </a:xfrm>
        </p:spPr>
        <p:txBody>
          <a:bodyPr/>
          <a:lstStyle/>
          <a:p>
            <a:r>
              <a:rPr lang="en-US" dirty="0"/>
              <a:t>IMDB Table 1: </a:t>
            </a:r>
            <a:r>
              <a:rPr lang="en-US" b="0" i="0" dirty="0">
                <a:solidFill>
                  <a:srgbClr val="014F95"/>
                </a:solidFill>
                <a:effectLst/>
                <a:latin typeface="Century Gothic" panose="020B0502020202020204" pitchFamily="34" charset="0"/>
              </a:rPr>
              <a:t>Immigrant </a:t>
            </a:r>
            <a:r>
              <a:rPr lang="en-US" b="0" i="0" dirty="0" err="1">
                <a:solidFill>
                  <a:srgbClr val="014F95"/>
                </a:solidFill>
                <a:effectLst/>
                <a:latin typeface="Century Gothic" panose="020B0502020202020204" pitchFamily="34" charset="0"/>
              </a:rPr>
              <a:t>taxfiler</a:t>
            </a:r>
            <a:r>
              <a:rPr lang="en-US" b="0" i="0" dirty="0">
                <a:solidFill>
                  <a:srgbClr val="014F95"/>
                </a:solidFill>
                <a:effectLst/>
                <a:latin typeface="Century Gothic" panose="020B0502020202020204" pitchFamily="34" charset="0"/>
              </a:rPr>
              <a:t> income and mobility</a:t>
            </a:r>
            <a:endParaRPr lang="en-US" sz="2200" dirty="0">
              <a:solidFill>
                <a:srgbClr val="014F95"/>
              </a:solidFill>
            </a:endParaRPr>
          </a:p>
        </p:txBody>
      </p:sp>
      <p:pic>
        <p:nvPicPr>
          <p:cNvPr id="5" name="Picture 4">
            <a:extLst>
              <a:ext uri="{FF2B5EF4-FFF2-40B4-BE49-F238E27FC236}">
                <a16:creationId xmlns:a16="http://schemas.microsoft.com/office/drawing/2014/main" id="{6175F246-027E-3EA2-271C-F333FCB422C9}"/>
              </a:ext>
            </a:extLst>
          </p:cNvPr>
          <p:cNvPicPr>
            <a:picLocks noChangeAspect="1"/>
          </p:cNvPicPr>
          <p:nvPr/>
        </p:nvPicPr>
        <p:blipFill>
          <a:blip r:embed="rId3"/>
          <a:stretch>
            <a:fillRect/>
          </a:stretch>
        </p:blipFill>
        <p:spPr>
          <a:xfrm>
            <a:off x="670643" y="1536790"/>
            <a:ext cx="7802713" cy="5058452"/>
          </a:xfrm>
          <a:prstGeom prst="rect">
            <a:avLst/>
          </a:prstGeom>
        </p:spPr>
      </p:pic>
    </p:spTree>
    <p:extLst>
      <p:ext uri="{BB962C8B-B14F-4D97-AF65-F5344CB8AC3E}">
        <p14:creationId xmlns:p14="http://schemas.microsoft.com/office/powerpoint/2010/main" val="404411263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299D-D8E6-127F-FAA5-1549D4687685}"/>
              </a:ext>
            </a:extLst>
          </p:cNvPr>
          <p:cNvSpPr>
            <a:spLocks noGrp="1"/>
          </p:cNvSpPr>
          <p:nvPr>
            <p:ph type="title"/>
          </p:nvPr>
        </p:nvSpPr>
        <p:spPr>
          <a:xfrm>
            <a:off x="542501" y="339979"/>
            <a:ext cx="8229600" cy="611387"/>
          </a:xfrm>
        </p:spPr>
        <p:txBody>
          <a:bodyPr/>
          <a:lstStyle/>
          <a:p>
            <a:r>
              <a:rPr lang="en-US" dirty="0"/>
              <a:t>IMDB Table 1: </a:t>
            </a:r>
            <a:r>
              <a:rPr lang="en-US" b="0" i="0" dirty="0">
                <a:solidFill>
                  <a:srgbClr val="014F95"/>
                </a:solidFill>
                <a:effectLst/>
                <a:latin typeface="Century Gothic" panose="020B0502020202020204" pitchFamily="34" charset="0"/>
              </a:rPr>
              <a:t>Immigrant </a:t>
            </a:r>
            <a:r>
              <a:rPr lang="en-US" b="0" i="0" dirty="0" err="1">
                <a:solidFill>
                  <a:srgbClr val="014F95"/>
                </a:solidFill>
                <a:effectLst/>
                <a:latin typeface="Century Gothic" panose="020B0502020202020204" pitchFamily="34" charset="0"/>
              </a:rPr>
              <a:t>taxfiler</a:t>
            </a:r>
            <a:r>
              <a:rPr lang="en-US" b="0" i="0" dirty="0">
                <a:solidFill>
                  <a:srgbClr val="014F95"/>
                </a:solidFill>
                <a:effectLst/>
                <a:latin typeface="Century Gothic" panose="020B0502020202020204" pitchFamily="34" charset="0"/>
              </a:rPr>
              <a:t> income and mobility</a:t>
            </a:r>
            <a:endParaRPr lang="en-US" sz="2200" dirty="0">
              <a:solidFill>
                <a:srgbClr val="014F95"/>
              </a:solidFill>
            </a:endParaRPr>
          </a:p>
        </p:txBody>
      </p:sp>
      <p:pic>
        <p:nvPicPr>
          <p:cNvPr id="4" name="Picture 3">
            <a:extLst>
              <a:ext uri="{FF2B5EF4-FFF2-40B4-BE49-F238E27FC236}">
                <a16:creationId xmlns:a16="http://schemas.microsoft.com/office/drawing/2014/main" id="{9E161A4E-97F0-6B43-F641-36EE7D17AC64}"/>
              </a:ext>
            </a:extLst>
          </p:cNvPr>
          <p:cNvPicPr>
            <a:picLocks noChangeAspect="1"/>
          </p:cNvPicPr>
          <p:nvPr/>
        </p:nvPicPr>
        <p:blipFill>
          <a:blip r:embed="rId3"/>
          <a:stretch>
            <a:fillRect/>
          </a:stretch>
        </p:blipFill>
        <p:spPr>
          <a:xfrm>
            <a:off x="662152" y="1483611"/>
            <a:ext cx="8008883" cy="5194573"/>
          </a:xfrm>
          <a:prstGeom prst="rect">
            <a:avLst/>
          </a:prstGeom>
        </p:spPr>
      </p:pic>
    </p:spTree>
    <p:extLst>
      <p:ext uri="{BB962C8B-B14F-4D97-AF65-F5344CB8AC3E}">
        <p14:creationId xmlns:p14="http://schemas.microsoft.com/office/powerpoint/2010/main" val="8470605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3EBA-B40B-6A90-771E-BE6D783E91E6}"/>
              </a:ext>
            </a:extLst>
          </p:cNvPr>
          <p:cNvSpPr>
            <a:spLocks noGrp="1"/>
          </p:cNvSpPr>
          <p:nvPr>
            <p:ph type="title"/>
          </p:nvPr>
        </p:nvSpPr>
        <p:spPr>
          <a:xfrm>
            <a:off x="542502" y="379576"/>
            <a:ext cx="8229600" cy="611387"/>
          </a:xfrm>
        </p:spPr>
        <p:txBody>
          <a:bodyPr/>
          <a:lstStyle/>
          <a:p>
            <a:r>
              <a:rPr lang="en-US" dirty="0"/>
              <a:t>Export to Excel – Median Total Income</a:t>
            </a:r>
          </a:p>
        </p:txBody>
      </p:sp>
      <p:pic>
        <p:nvPicPr>
          <p:cNvPr id="5" name="Picture 4">
            <a:extLst>
              <a:ext uri="{FF2B5EF4-FFF2-40B4-BE49-F238E27FC236}">
                <a16:creationId xmlns:a16="http://schemas.microsoft.com/office/drawing/2014/main" id="{B349C12A-494C-A730-4E97-FA52F252AAE3}"/>
              </a:ext>
            </a:extLst>
          </p:cNvPr>
          <p:cNvPicPr>
            <a:picLocks noChangeAspect="1"/>
          </p:cNvPicPr>
          <p:nvPr/>
        </p:nvPicPr>
        <p:blipFill>
          <a:blip r:embed="rId3"/>
          <a:stretch>
            <a:fillRect/>
          </a:stretch>
        </p:blipFill>
        <p:spPr>
          <a:xfrm>
            <a:off x="0" y="1969578"/>
            <a:ext cx="9144000" cy="3769449"/>
          </a:xfrm>
          <a:prstGeom prst="rect">
            <a:avLst/>
          </a:prstGeom>
        </p:spPr>
      </p:pic>
    </p:spTree>
    <p:extLst>
      <p:ext uri="{BB962C8B-B14F-4D97-AF65-F5344CB8AC3E}">
        <p14:creationId xmlns:p14="http://schemas.microsoft.com/office/powerpoint/2010/main" val="2130558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C351-5870-11BC-2899-B172B42993C1}"/>
              </a:ext>
            </a:extLst>
          </p:cNvPr>
          <p:cNvSpPr>
            <a:spLocks noGrp="1"/>
          </p:cNvSpPr>
          <p:nvPr>
            <p:ph type="title"/>
          </p:nvPr>
        </p:nvSpPr>
        <p:spPr>
          <a:xfrm>
            <a:off x="542502" y="379577"/>
            <a:ext cx="8229600" cy="611387"/>
          </a:xfrm>
        </p:spPr>
        <p:txBody>
          <a:bodyPr/>
          <a:lstStyle/>
          <a:p>
            <a:r>
              <a:rPr lang="en-US" dirty="0"/>
              <a:t>Export to Excel – Median Employment Earnings</a:t>
            </a:r>
          </a:p>
        </p:txBody>
      </p:sp>
      <p:pic>
        <p:nvPicPr>
          <p:cNvPr id="5" name="Picture 4">
            <a:extLst>
              <a:ext uri="{FF2B5EF4-FFF2-40B4-BE49-F238E27FC236}">
                <a16:creationId xmlns:a16="http://schemas.microsoft.com/office/drawing/2014/main" id="{0E1E78C1-B52A-C395-06EA-7BBCE15A70A4}"/>
              </a:ext>
            </a:extLst>
          </p:cNvPr>
          <p:cNvPicPr>
            <a:picLocks noChangeAspect="1"/>
          </p:cNvPicPr>
          <p:nvPr/>
        </p:nvPicPr>
        <p:blipFill>
          <a:blip r:embed="rId3"/>
          <a:stretch>
            <a:fillRect/>
          </a:stretch>
        </p:blipFill>
        <p:spPr>
          <a:xfrm>
            <a:off x="0" y="2082180"/>
            <a:ext cx="9144000" cy="3841955"/>
          </a:xfrm>
          <a:prstGeom prst="rect">
            <a:avLst/>
          </a:prstGeom>
        </p:spPr>
      </p:pic>
    </p:spTree>
    <p:extLst>
      <p:ext uri="{BB962C8B-B14F-4D97-AF65-F5344CB8AC3E}">
        <p14:creationId xmlns:p14="http://schemas.microsoft.com/office/powerpoint/2010/main" val="1216966850"/>
      </p:ext>
    </p:extLst>
  </p:cSld>
  <p:clrMapOvr>
    <a:masterClrMapping/>
  </p:clrMapOvr>
  <p:transition spd="slow">
    <p:wipe/>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1281</TotalTime>
  <Words>2439</Words>
  <Application>Microsoft Office PowerPoint</Application>
  <PresentationFormat>On-screen Show (4:3)</PresentationFormat>
  <Paragraphs>212</Paragraphs>
  <Slides>24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CentGothWGL</vt:lpstr>
      <vt:lpstr>Century Gothic</vt:lpstr>
      <vt:lpstr>Wingdings</vt:lpstr>
      <vt:lpstr>Office Theme</vt:lpstr>
      <vt:lpstr>The IMDB in action uses of the longitudinal immigration database from The community data program Mercedes Labelle, Nov. 9, Sudbury, on   </vt:lpstr>
      <vt:lpstr>About Northern Policy Institute</vt:lpstr>
      <vt:lpstr>Example: All Roads Lead Home</vt:lpstr>
      <vt:lpstr>Example: Taking Aim</vt:lpstr>
      <vt:lpstr>Community Data Program</vt:lpstr>
      <vt:lpstr>IMDB Table 1: Immigrant taxfiler income and mobility</vt:lpstr>
      <vt:lpstr>IMDB Table 1: Immigrant taxfiler income and mobility</vt:lpstr>
      <vt:lpstr>Export to Excel – Median Total Income</vt:lpstr>
      <vt:lpstr>Export to Excel – Median Employment Earnings</vt:lpstr>
      <vt:lpstr>PowerPoint Presentation</vt:lpstr>
      <vt:lpstr>PowerPoint Presentation</vt:lpstr>
      <vt:lpstr>Thank you. Marsee. ᑭᓇᓈᐢᑯᒥᑎᐣ Merci. Miigwech.   </vt:lpstr>
      <vt:lpstr>La BDIM en action  Emplois de la Base de données longitudinales sur l'immigration à partir du CDP (Community Data Program) Mercedes Labelle, le 9 novembre, Sudbury (Ontario)  </vt:lpstr>
      <vt:lpstr>À propos de l’Institut des politiques du Nord</vt:lpstr>
      <vt:lpstr>Exemple : Tous les chemins mènent à la maison</vt:lpstr>
      <vt:lpstr>Exemple : Viser juste</vt:lpstr>
      <vt:lpstr>Community Data Program</vt:lpstr>
      <vt:lpstr>Tableau 1 de la BDIM : Revenu des déclarants immigrants et mobilité</vt:lpstr>
      <vt:lpstr>Tableau 1 de la BDIM : Revenu des déclarants immigrants et mobilité</vt:lpstr>
      <vt:lpstr>Résultats exportés dans Excel : revenu total médian</vt:lpstr>
      <vt:lpstr>Résultats exportés dans Excel : revenu d'emploi médian</vt:lpstr>
      <vt:lpstr>PowerPoint Presentation</vt:lpstr>
      <vt:lpstr>PowerPoint Presentation</vt:lpstr>
      <vt:lpstr>Merci. Marsee. ᑭᓇᓈᐢᑯᒥᑎᐣ Thank you. Miigwech.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Northern Policy Institute/ Institut des politiques du Nord</dc:title>
  <dc:creator>F D</dc:creator>
  <cp:lastModifiedBy>Mercedes Labelle</cp:lastModifiedBy>
  <cp:revision>123</cp:revision>
  <dcterms:created xsi:type="dcterms:W3CDTF">2014-06-17T17:34:47Z</dcterms:created>
  <dcterms:modified xsi:type="dcterms:W3CDTF">2022-12-01T18:26:46Z</dcterms:modified>
</cp:coreProperties>
</file>